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5"/>
  </p:notesMasterIdLst>
  <p:sldIdLst>
    <p:sldId id="278" r:id="rId2"/>
    <p:sldId id="287" r:id="rId3"/>
    <p:sldId id="275" r:id="rId4"/>
    <p:sldId id="276" r:id="rId5"/>
    <p:sldId id="333" r:id="rId6"/>
    <p:sldId id="300" r:id="rId7"/>
    <p:sldId id="334" r:id="rId8"/>
    <p:sldId id="335" r:id="rId9"/>
    <p:sldId id="302" r:id="rId10"/>
    <p:sldId id="336" r:id="rId11"/>
    <p:sldId id="303" r:id="rId12"/>
    <p:sldId id="337" r:id="rId13"/>
    <p:sldId id="305" r:id="rId14"/>
    <p:sldId id="363" r:id="rId15"/>
    <p:sldId id="338" r:id="rId16"/>
    <p:sldId id="330" r:id="rId17"/>
    <p:sldId id="364" r:id="rId18"/>
    <p:sldId id="365" r:id="rId19"/>
    <p:sldId id="366" r:id="rId20"/>
    <p:sldId id="331" r:id="rId21"/>
    <p:sldId id="367" r:id="rId22"/>
    <p:sldId id="340" r:id="rId23"/>
    <p:sldId id="341" r:id="rId24"/>
    <p:sldId id="342" r:id="rId25"/>
    <p:sldId id="332" r:id="rId26"/>
    <p:sldId id="368" r:id="rId27"/>
    <p:sldId id="369" r:id="rId28"/>
    <p:sldId id="370" r:id="rId29"/>
    <p:sldId id="371" r:id="rId30"/>
    <p:sldId id="304" r:id="rId31"/>
    <p:sldId id="307" r:id="rId32"/>
    <p:sldId id="345" r:id="rId33"/>
    <p:sldId id="308" r:id="rId34"/>
    <p:sldId id="346" r:id="rId35"/>
    <p:sldId id="309" r:id="rId36"/>
    <p:sldId id="347" r:id="rId37"/>
    <p:sldId id="310" r:id="rId38"/>
    <p:sldId id="372" r:id="rId39"/>
    <p:sldId id="348" r:id="rId40"/>
    <p:sldId id="311" r:id="rId41"/>
    <p:sldId id="312" r:id="rId42"/>
    <p:sldId id="313" r:id="rId43"/>
    <p:sldId id="373" r:id="rId44"/>
    <p:sldId id="314" r:id="rId45"/>
    <p:sldId id="374" r:id="rId46"/>
    <p:sldId id="349" r:id="rId47"/>
    <p:sldId id="315" r:id="rId48"/>
    <p:sldId id="350" r:id="rId49"/>
    <p:sldId id="375" r:id="rId50"/>
    <p:sldId id="317" r:id="rId51"/>
    <p:sldId id="318" r:id="rId52"/>
    <p:sldId id="319" r:id="rId53"/>
    <p:sldId id="376" r:id="rId54"/>
    <p:sldId id="377" r:id="rId55"/>
    <p:sldId id="378" r:id="rId56"/>
    <p:sldId id="320" r:id="rId57"/>
    <p:sldId id="321" r:id="rId58"/>
    <p:sldId id="353" r:id="rId59"/>
    <p:sldId id="322" r:id="rId60"/>
    <p:sldId id="354" r:id="rId61"/>
    <p:sldId id="355" r:id="rId62"/>
    <p:sldId id="323" r:id="rId63"/>
    <p:sldId id="356" r:id="rId64"/>
    <p:sldId id="325" r:id="rId65"/>
    <p:sldId id="327" r:id="rId66"/>
    <p:sldId id="357" r:id="rId67"/>
    <p:sldId id="358" r:id="rId68"/>
    <p:sldId id="359" r:id="rId69"/>
    <p:sldId id="360" r:id="rId70"/>
    <p:sldId id="329" r:id="rId71"/>
    <p:sldId id="361" r:id="rId72"/>
    <p:sldId id="362" r:id="rId73"/>
    <p:sldId id="274" r:id="rId7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9" autoAdjust="0"/>
    <p:restoredTop sz="94660" autoAdjust="0"/>
  </p:normalViewPr>
  <p:slideViewPr>
    <p:cSldViewPr snapToGrid="0">
      <p:cViewPr varScale="1">
        <p:scale>
          <a:sx n="77" d="100"/>
          <a:sy n="77" d="100"/>
        </p:scale>
        <p:origin x="1976" y="1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AD6974-4AC7-4BF2-A1F4-8BA5D68341F8}" type="datetimeFigureOut">
              <a:rPr lang="en-US" smtClean="0"/>
              <a:t>10/12/23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4A49E-A63C-4AC3-8ED1-99FF9845DCE3}" type="slidenum">
              <a:rPr lang="en-US" smtClean="0"/>
              <a:t>‹#›</a:t>
            </a:fld>
            <a:endParaRPr lang="en-US"/>
          </a:p>
        </p:txBody>
      </p:sp>
    </p:spTree>
    <p:extLst>
      <p:ext uri="{BB962C8B-B14F-4D97-AF65-F5344CB8AC3E}">
        <p14:creationId xmlns:p14="http://schemas.microsoft.com/office/powerpoint/2010/main" val="40297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3816708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205350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13176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82CF5-A865-4636-A8B5-994E7F0E81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44E6BF-AB09-4656-A0F6-615F17590C6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4DB81A-6B35-41EF-8B85-00F9BD4A258D}"/>
              </a:ext>
            </a:extLst>
          </p:cNvPr>
          <p:cNvSpPr>
            <a:spLocks noGrp="1"/>
          </p:cNvSpPr>
          <p:nvPr>
            <p:ph type="dt" sz="half" idx="10"/>
          </p:nvPr>
        </p:nvSpPr>
        <p:spPr/>
        <p:txBody>
          <a:bodyPr/>
          <a:lstStyle/>
          <a:p>
            <a:fld id="{7DA9783D-64E5-4277-B36B-528E7F19F5BF}" type="datetime1">
              <a:rPr lang="en-US" smtClean="0"/>
              <a:t>10/12/23</a:t>
            </a:fld>
            <a:endParaRPr lang="en-US"/>
          </a:p>
        </p:txBody>
      </p:sp>
      <p:sp>
        <p:nvSpPr>
          <p:cNvPr id="6" name="Slide Number Placeholder 5">
            <a:extLst>
              <a:ext uri="{FF2B5EF4-FFF2-40B4-BE49-F238E27FC236}">
                <a16:creationId xmlns:a16="http://schemas.microsoft.com/office/drawing/2014/main" id="{39909F87-8B3E-4F87-9AC5-687EE2D7594D}"/>
              </a:ext>
            </a:extLst>
          </p:cNvPr>
          <p:cNvSpPr>
            <a:spLocks noGrp="1"/>
          </p:cNvSpPr>
          <p:nvPr>
            <p:ph type="sldNum" sz="quarter" idx="12"/>
          </p:nvPr>
        </p:nvSpPr>
        <p:spPr/>
        <p:txBody>
          <a:bodyPr/>
          <a:lstStyle/>
          <a:p>
            <a:fld id="{98783A6C-F2E5-470E-8F07-6DF2D28172F3}" type="slidenum">
              <a:rPr lang="en-US" smtClean="0"/>
              <a:t>‹#›</a:t>
            </a:fld>
            <a:endParaRPr lang="en-US"/>
          </a:p>
        </p:txBody>
      </p:sp>
      <p:sp>
        <p:nvSpPr>
          <p:cNvPr id="7" name="Text Placeholder 4">
            <a:extLst>
              <a:ext uri="{FF2B5EF4-FFF2-40B4-BE49-F238E27FC236}">
                <a16:creationId xmlns:a16="http://schemas.microsoft.com/office/drawing/2014/main" id="{C82EC834-5990-4A5F-A8D4-D7ADFAA2944C}"/>
              </a:ext>
            </a:extLst>
          </p:cNvPr>
          <p:cNvSpPr txBox="1">
            <a:spLocks/>
          </p:cNvSpPr>
          <p:nvPr userDrawn="1"/>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15046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1022E2-F18A-45CB-9FBB-9BCD968BA53B}" type="datetime1">
              <a:rPr lang="en-US" smtClean="0"/>
              <a:t>10/12/23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a:p>
        </p:txBody>
      </p:sp>
    </p:spTree>
    <p:extLst>
      <p:ext uri="{BB962C8B-B14F-4D97-AF65-F5344CB8AC3E}">
        <p14:creationId xmlns:p14="http://schemas.microsoft.com/office/powerpoint/2010/main" val="1201820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41091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4232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09320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55304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63270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740818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53983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662878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8229600" cy="6254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855878"/>
            <a:ext cx="8229600" cy="485912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7"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4"/>
            <a:ext cx="2133600" cy="365125"/>
          </a:xfrm>
          <a:prstGeom prst="rect">
            <a:avLst/>
          </a:prstGeom>
        </p:spPr>
        <p:txBody>
          <a:bodyPr vert="horz" lIns="91440" tIns="45720" rIns="91440" bIns="45720" rtlCol="0" anchor="ctr"/>
          <a:lstStyle>
            <a:lvl1pPr algn="r">
              <a:defRPr sz="1200">
                <a:solidFill>
                  <a:srgbClr val="ACA39A"/>
                </a:solidFill>
              </a:defRPr>
            </a:lvl1pPr>
          </a:lstStyle>
          <a:p>
            <a:fld id="{98783A6C-F2E5-470E-8F07-6DF2D28172F3}" type="slidenum">
              <a:rPr lang="en-US" smtClean="0"/>
              <a:t>‹#›</a:t>
            </a:fld>
            <a:endParaRPr lang="en-US"/>
          </a:p>
        </p:txBody>
      </p:sp>
      <p:pic>
        <p:nvPicPr>
          <p:cNvPr id="12" name="Picture 11" descr="ISU LEFT white.eps"/>
          <p:cNvPicPr>
            <a:picLocks noChangeAspect="1"/>
          </p:cNvPicPr>
          <p:nvPr/>
        </p:nvPicPr>
        <p:blipFill>
          <a:blip r:embed="rId15"/>
          <a:srcRect b="38235"/>
          <a:stretch>
            <a:fillRect/>
          </a:stretch>
        </p:blipFill>
        <p:spPr bwMode="auto">
          <a:xfrm>
            <a:off x="533400" y="636593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780276" y="6264279"/>
            <a:ext cx="1906524"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r>
              <a:rPr lang="en-US" dirty="0" err="1"/>
              <a:t>EcPE</a:t>
            </a:r>
            <a:r>
              <a:rPr lang="en-US" dirty="0"/>
              <a:t> Department</a:t>
            </a:r>
          </a:p>
        </p:txBody>
      </p:sp>
    </p:spTree>
    <p:extLst>
      <p:ext uri="{BB962C8B-B14F-4D97-AF65-F5344CB8AC3E}">
        <p14:creationId xmlns:p14="http://schemas.microsoft.com/office/powerpoint/2010/main" val="2266451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hf hd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D2C79-403F-45B5-B970-7A05AF3B96CB}"/>
              </a:ext>
            </a:extLst>
          </p:cNvPr>
          <p:cNvSpPr>
            <a:spLocks noGrp="1"/>
          </p:cNvSpPr>
          <p:nvPr>
            <p:ph type="ctrTitle"/>
          </p:nvPr>
        </p:nvSpPr>
        <p:spPr>
          <a:xfrm>
            <a:off x="468313" y="2669457"/>
            <a:ext cx="8369300" cy="1342103"/>
          </a:xfrm>
        </p:spPr>
        <p:txBody>
          <a:bodyPr/>
          <a:lstStyle/>
          <a:p>
            <a:pPr algn="ctr"/>
            <a:r>
              <a:rPr lang="en-US" sz="2800" b="1" dirty="0"/>
              <a:t>Analysis of Distribution System Operation Functions</a:t>
            </a:r>
            <a:br>
              <a:rPr lang="en-US" sz="2800" dirty="0"/>
            </a:br>
            <a:endParaRPr lang="en-US" sz="2800" dirty="0"/>
          </a:p>
        </p:txBody>
      </p:sp>
      <p:sp>
        <p:nvSpPr>
          <p:cNvPr id="3" name="Subtitle 2">
            <a:extLst>
              <a:ext uri="{FF2B5EF4-FFF2-40B4-BE49-F238E27FC236}">
                <a16:creationId xmlns:a16="http://schemas.microsoft.com/office/drawing/2014/main" id="{970D26A4-A2FA-4883-A703-A303B7038D1D}"/>
              </a:ext>
            </a:extLst>
          </p:cNvPr>
          <p:cNvSpPr>
            <a:spLocks noGrp="1"/>
          </p:cNvSpPr>
          <p:nvPr>
            <p:ph type="subTitle" idx="1"/>
          </p:nvPr>
        </p:nvSpPr>
        <p:spPr>
          <a:xfrm>
            <a:off x="1714500" y="4291330"/>
            <a:ext cx="6248400" cy="1752600"/>
          </a:xfrm>
        </p:spPr>
        <p:txBody>
          <a:bodyPr/>
          <a:lstStyle/>
          <a:p>
            <a:pPr algn="ctr"/>
            <a:r>
              <a:rPr lang="en-US">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a:extLst>
              <a:ext uri="{FF2B5EF4-FFF2-40B4-BE49-F238E27FC236}">
                <a16:creationId xmlns:a16="http://schemas.microsoft.com/office/drawing/2014/main" id="{E8F286DA-4658-48BC-B784-E2439FABDD1C}"/>
              </a:ext>
            </a:extLst>
          </p:cNvPr>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2121409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1 Trouble Call Analysis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26684"/>
            <a:ext cx="8229600" cy="498175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pPr>
            <a:r>
              <a:rPr lang="en-US" sz="1800" b="0" i="0" dirty="0">
                <a:solidFill>
                  <a:schemeClr val="tx1"/>
                </a:solidFill>
                <a:effectLst/>
                <a:latin typeface="Calibri" panose="020F0502020204030204" pitchFamily="34" charset="0"/>
                <a:cs typeface="Calibri" panose="020F0502020204030204" pitchFamily="34" charset="0"/>
              </a:rPr>
              <a:t>Automated retrieval of outage information from AMI provides additional insights.</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AMI primarily focuses on metering with no real-time feedback for operations.</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AMI collects energy consumption data periodically and sends it to a billing services company’s server.</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AMI can have a feature to report outages directly to the utility or through a third party.</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Communication bottlenecks may occur if a large number of meters report outages simultaneously</a:t>
            </a:r>
            <a:r>
              <a:rPr lang="en-US" sz="1800" dirty="0">
                <a:solidFill>
                  <a:schemeClr val="tx1"/>
                </a:solidFill>
                <a:latin typeface="Calibri" panose="020F0502020204030204" pitchFamily="34" charset="0"/>
                <a:cs typeface="Calibri" panose="020F0502020204030204" pitchFamily="34" charset="0"/>
              </a:rPr>
              <a:t>,</a:t>
            </a:r>
            <a:r>
              <a:rPr lang="en-US" sz="1800" b="0" i="0" dirty="0">
                <a:solidFill>
                  <a:schemeClr val="tx1"/>
                </a:solidFill>
                <a:effectLst/>
                <a:latin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cs typeface="Calibri" panose="020F0502020204030204" pitchFamily="34" charset="0"/>
              </a:rPr>
              <a:t>l</a:t>
            </a:r>
            <a:r>
              <a:rPr lang="en-US" sz="1800" b="0" i="0" dirty="0">
                <a:solidFill>
                  <a:schemeClr val="tx1"/>
                </a:solidFill>
                <a:effectLst/>
                <a:latin typeface="Calibri" panose="020F0502020204030204" pitchFamily="34" charset="0"/>
                <a:cs typeface="Calibri" panose="020F0502020204030204" pitchFamily="34" charset="0"/>
              </a:rPr>
              <a:t>oss of data is possible.</a:t>
            </a:r>
          </a:p>
          <a:p>
            <a:pPr algn="just">
              <a:spcAft>
                <a:spcPts val="1200"/>
              </a:spcAft>
              <a:buFont typeface="Arial" panose="020B0604020202020204" pitchFamily="34" charset="0"/>
              <a:buChar char="•"/>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10</a:t>
            </a:fld>
            <a:endParaRPr lang="en-US"/>
          </a:p>
        </p:txBody>
      </p:sp>
      <p:sp>
        <p:nvSpPr>
          <p:cNvPr id="6" name="Text Placeholder 4">
            <a:extLst>
              <a:ext uri="{FF2B5EF4-FFF2-40B4-BE49-F238E27FC236}">
                <a16:creationId xmlns:a16="http://schemas.microsoft.com/office/drawing/2014/main" id="{2723C0D5-58D6-48A9-A277-635DE103AB6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4322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152681" y="141244"/>
            <a:ext cx="8534119" cy="534590"/>
          </a:xfrm>
        </p:spPr>
        <p:txBody>
          <a:bodyPr/>
          <a:lstStyle/>
          <a:p>
            <a:r>
              <a:rPr lang="en-US" sz="3200" dirty="0">
                <a:latin typeface="Calibri" panose="020F0502020204030204" pitchFamily="34" charset="0"/>
                <a:cs typeface="Calibri" panose="020F0502020204030204" pitchFamily="34" charset="0"/>
              </a:rPr>
              <a:t>1.1.1 Outage Location using Escalation Methods </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97180" y="859724"/>
            <a:ext cx="4484545" cy="388750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Outage report escalation method utilizes reported interruptions to identify a common point of electrical connectivity.</a:t>
            </a:r>
          </a:p>
          <a:p>
            <a:pPr algn="just">
              <a:spcAft>
                <a:spcPts val="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Analysis starts from extreme downstream points and moves upstream.</a:t>
            </a:r>
          </a:p>
          <a:p>
            <a:pPr algn="just">
              <a:spcAft>
                <a:spcPts val="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In </a:t>
            </a:r>
            <a:r>
              <a:rPr lang="en-US" sz="1800" dirty="0">
                <a:solidFill>
                  <a:schemeClr val="tx1"/>
                </a:solidFill>
                <a:latin typeface="Calibri" panose="020F0502020204030204" pitchFamily="34" charset="0"/>
                <a:cs typeface="Calibri" panose="020F0502020204030204" pitchFamily="34" charset="0"/>
              </a:rPr>
              <a:t>F</a:t>
            </a:r>
            <a:r>
              <a:rPr lang="en-US" sz="1800" b="0" i="0" dirty="0">
                <a:solidFill>
                  <a:schemeClr val="tx1"/>
                </a:solidFill>
                <a:effectLst/>
                <a:latin typeface="Calibri" panose="020F0502020204030204" pitchFamily="34" charset="0"/>
                <a:cs typeface="Calibri" panose="020F0502020204030204" pitchFamily="34" charset="0"/>
              </a:rPr>
              <a:t>ig. 2, the number below transformers indicate the number of customer calls received for each transformer, parentheses indicate the total number of downstream devices at each level.</a:t>
            </a:r>
          </a:p>
          <a:p>
            <a:pPr algn="just">
              <a:buFont typeface="Arial" panose="020B0604020202020204" pitchFamily="34" charset="0"/>
              <a:buChar char="•"/>
            </a:pPr>
            <a:r>
              <a:rPr lang="en-US" sz="1800" b="1" dirty="0">
                <a:solidFill>
                  <a:schemeClr val="tx1"/>
                </a:solidFill>
                <a:latin typeface="Calibri" panose="020F0502020204030204" pitchFamily="34" charset="0"/>
                <a:cs typeface="Calibri" panose="020F0502020204030204" pitchFamily="34" charset="0"/>
              </a:rPr>
              <a:t>For example, </a:t>
            </a:r>
            <a:r>
              <a:rPr lang="en-US" sz="1800" dirty="0">
                <a:solidFill>
                  <a:schemeClr val="tx1"/>
                </a:solidFill>
                <a:latin typeface="Calibri" panose="020F0502020204030204" pitchFamily="34" charset="0"/>
                <a:cs typeface="Calibri" panose="020F0502020204030204" pitchFamily="34" charset="0"/>
              </a:rPr>
              <a:t>Device 78606 is a recloser and Level 1 device. It has 40 Level 2 devices (lateral fuses) downstream.</a:t>
            </a:r>
          </a:p>
          <a:p>
            <a:pPr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Calls associated with transformer 205684 suggest a problem with that specific transformer.</a:t>
            </a:r>
          </a:p>
          <a:p>
            <a:pPr algn="jus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11</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12427" y="921070"/>
            <a:ext cx="4259397" cy="3049430"/>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017943" y="4083043"/>
            <a:ext cx="3953881"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CD5DD893-6507-40E4-AEE0-82774FED21E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358746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1.1.1 Outage Location using Escalation Methods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12</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5301842" y="1069564"/>
            <a:ext cx="3669982" cy="2627450"/>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331204" y="3978889"/>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11" name="TextBox 10">
            <a:extLst>
              <a:ext uri="{FF2B5EF4-FFF2-40B4-BE49-F238E27FC236}">
                <a16:creationId xmlns:a16="http://schemas.microsoft.com/office/drawing/2014/main" id="{1F886E4E-6F59-FBE8-0387-6ECC7D5DF998}"/>
              </a:ext>
            </a:extLst>
          </p:cNvPr>
          <p:cNvSpPr txBox="1"/>
          <p:nvPr/>
        </p:nvSpPr>
        <p:spPr>
          <a:xfrm>
            <a:off x="457200" y="892427"/>
            <a:ext cx="4844642" cy="518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891" indent="-342891" algn="just" eaLnBrk="1" hangingPunct="1">
              <a:spcBef>
                <a:spcPct val="20000"/>
              </a:spcBef>
              <a:spcAft>
                <a:spcPts val="200"/>
              </a:spcAft>
              <a:buClr>
                <a:srgbClr val="CE1126"/>
              </a:buClr>
              <a:buSzPct val="80000"/>
              <a:buFont typeface="Arial" panose="020B0604020202020204" pitchFamily="34" charset="0"/>
              <a:buChar char="•"/>
              <a:defRPr sz="1400" b="0" i="0">
                <a:effectLst/>
                <a:latin typeface="+mn-lt"/>
              </a:defRPr>
            </a:lvl1pPr>
            <a:lvl2pPr marL="742932" indent="-285744" eaLnBrk="1" hangingPunct="1">
              <a:spcBef>
                <a:spcPct val="20000"/>
              </a:spcBef>
              <a:buClr>
                <a:srgbClr val="CE1126"/>
              </a:buClr>
              <a:buSzPct val="80000"/>
              <a:buFont typeface="Times" charset="0"/>
              <a:buChar char="•"/>
              <a:defRPr sz="2600">
                <a:solidFill>
                  <a:srgbClr val="6E6259"/>
                </a:solidFill>
                <a:latin typeface="+mn-lt"/>
                <a:ea typeface="Geneva" charset="-128"/>
              </a:defRPr>
            </a:lvl2pPr>
            <a:lvl3pPr marL="1142971"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3pPr>
            <a:lvl4pPr marL="1600160"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4pPr>
            <a:lvl5pPr marL="2057349" indent="-228594" eaLnBrk="1" hangingPunct="1">
              <a:spcBef>
                <a:spcPct val="20000"/>
              </a:spcBef>
              <a:buClr>
                <a:srgbClr val="CE1126"/>
              </a:buClr>
              <a:buSzPct val="80000"/>
              <a:buFont typeface="Times" charset="0"/>
              <a:buChar char="•"/>
              <a:defRPr sz="2600">
                <a:solidFill>
                  <a:srgbClr val="6E6259"/>
                </a:solidFill>
                <a:latin typeface="+mn-lt"/>
                <a:ea typeface="Geneva" charset="-128"/>
              </a:defRPr>
            </a:lvl5pPr>
            <a:lvl6pPr marL="2514537"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342891" indent="-342891" algn="just" eaLnBrk="1" hangingPunct="1">
              <a:spcBef>
                <a:spcPct val="20000"/>
              </a:spcBef>
              <a:buClr>
                <a:srgbClr val="CE1126"/>
              </a:buClr>
              <a:buSzPct val="80000"/>
              <a:buFont typeface="Arial" panose="020B0604020202020204" pitchFamily="34" charset="0"/>
              <a:buChar char="•"/>
            </a:pPr>
            <a:r>
              <a:rPr lang="en-US" sz="1800" dirty="0">
                <a:latin typeface="Calibri" panose="020F0502020204030204" pitchFamily="34" charset="0"/>
                <a:cs typeface="Calibri" panose="020F0502020204030204" pitchFamily="34" charset="0"/>
              </a:rPr>
              <a:t>Similarly, calls associated with transformers 205685 and 205686 indicate issues with those transformers.</a:t>
            </a:r>
          </a:p>
          <a:p>
            <a:r>
              <a:rPr lang="en-US" sz="1800" dirty="0">
                <a:latin typeface="Calibri" panose="020F0502020204030204" pitchFamily="34" charset="0"/>
                <a:cs typeface="Calibri" panose="020F0502020204030204" pitchFamily="34" charset="0"/>
              </a:rPr>
              <a:t>Considering these calls independently implies separate problems with each transformer, which is unlikely.</a:t>
            </a:r>
          </a:p>
          <a:p>
            <a:r>
              <a:rPr lang="en-US" sz="1800" dirty="0">
                <a:latin typeface="Calibri" panose="020F0502020204030204" pitchFamily="34" charset="0"/>
                <a:cs typeface="Calibri" panose="020F0502020204030204" pitchFamily="34" charset="0"/>
              </a:rPr>
              <a:t>Another possibility is a problem in the upstream feeder, affecting customers downstream from it.</a:t>
            </a:r>
          </a:p>
          <a:p>
            <a:r>
              <a:rPr lang="en-US" sz="1800" dirty="0">
                <a:latin typeface="Calibri" panose="020F0502020204030204" pitchFamily="34" charset="0"/>
                <a:cs typeface="Calibri" panose="020F0502020204030204" pitchFamily="34" charset="0"/>
              </a:rPr>
              <a:t>The other possibility is that there is a problem in the feeder upstream which is causing all the customers connected downstream from it to lose power, even though no calls were received from customers connected to transformers 205682, 205683, and 205687.</a:t>
            </a:r>
          </a:p>
        </p:txBody>
      </p:sp>
      <p:sp>
        <p:nvSpPr>
          <p:cNvPr id="8" name="Text Placeholder 4">
            <a:extLst>
              <a:ext uri="{FF2B5EF4-FFF2-40B4-BE49-F238E27FC236}">
                <a16:creationId xmlns:a16="http://schemas.microsoft.com/office/drawing/2014/main" id="{6C83C0D3-6ABD-42BC-9033-253C8A0EAF7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83481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latin typeface="Calibri" panose="020F0502020204030204" pitchFamily="34" charset="0"/>
                <a:cs typeface="Calibri" panose="020F0502020204030204" pitchFamily="34" charset="0"/>
              </a:rPr>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83872" y="1018734"/>
            <a:ext cx="4299558" cy="435469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Protective devices within the distribution system are designated different levels based on their locations. All primary feeder  circuit breakers and reclosers are designated as Level 1 devices.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Fuses connected to the primary side of distribution transformers are designated as Level 3 devices. </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All protective devices between Level 1 and Level 3 are designated as Level 2 devices. This generally includes the lateral fuses serving the laterals.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In Fig. 2, 11111 and 78606 are Level 1, 81508 and 23146 are Level 2, and 205683, 205684, 205686 are Level 3. </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13</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83430" y="1151684"/>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54852" y="4529640"/>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1730AA7F-62F6-40FA-B7F1-E9B3047A33EE}"/>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3212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72442" y="921368"/>
            <a:ext cx="4299558" cy="4354699"/>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state of protective devices can be either "0" for normal or "1" if suspected to have operated.</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state of Level 1 devices (recloser or a circuit breaker) changes to "1" if the specified threshold percentage of devices connected directly beneath it have their state changed to "1.”</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Level 2 devices (lateral fuses) change to "1" if the specified threshold percentage of devices connected directly beneath it have their state changed to "1.“</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Level 3 devices are the distribution level transformer fuses, and a single call from a customer served by it changes its state to “1.”</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14</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72000" y="608751"/>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66282" y="3964614"/>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Tree>
    <p:extLst>
      <p:ext uri="{BB962C8B-B14F-4D97-AF65-F5344CB8AC3E}">
        <p14:creationId xmlns:p14="http://schemas.microsoft.com/office/powerpoint/2010/main" val="90043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18757"/>
            <a:ext cx="3997354" cy="388750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process of call escalation starts by changing the state of Level 3 devices associated with received calls to “1”.</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Any subsequent calls that are received from customers served by the same device will not affect its state.</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After processing all the registered calls, the state of the Level 2 devices is determined, followed by the state of Level 1 devices.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Once the states of all devices are determined, calls are grouped based on the state of devices that have their state changed to "1" and do not have any other device upstream with a state of "1."</a:t>
            </a:r>
          </a:p>
          <a:p>
            <a:pPr algn="just">
              <a:spcAft>
                <a:spcPts val="200"/>
              </a:spcAft>
              <a:buFont typeface="Arial" panose="020B0604020202020204" pitchFamily="34" charset="0"/>
              <a:buChar char="•"/>
            </a:pPr>
            <a:endPar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15</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513277" y="541668"/>
            <a:ext cx="4399824" cy="3149966"/>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4974671" y="3810741"/>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1EEBD7B8-570E-4501-8F02-38E91987D7B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53781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65068"/>
            <a:ext cx="4299358" cy="388750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Further, the probability of two separate outages in a time frame is lower than one outage and the probability decreases as larger number of outages are considered.</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Hence, for Level 2 devices (lateral fuses), which typically do not have many devices downstream, using a high value for threshold could result in calls not getting grouped together and instead would be assigned to several lower level devices.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16</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56558" y="1069563"/>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EA4DF10F-4376-4AD0-A7BE-53B1B7563A0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574395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59869"/>
            <a:ext cx="4299358" cy="55382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 radial distribution feeder, Level 1 devices will have larger number of immediate downstream devices.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a lower threshold value for Level 1 devices can group calls together during normal weather conditions, indicating a single outage.</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On the other hand, a higher threshold value for Level 1 devices, calls would not get grouped together, and an outage on the main feeder could be considered as multiple outage on laterals. </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threshold number seems paradoxical, as it should be low as well as high. Important factors on which this threshold could depend are weather conditions.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17</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756558" y="1069563"/>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B86349A3-E5A5-43CB-8BC1-D4B19790E6E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934814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59869"/>
            <a:ext cx="4470400" cy="55382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Under normal weather conditions, the chance of more than one outage occurring within the same time period is relatively low. During such conditions, if calls that are associated with multiple devices are received, it is very likely that a main feeder circuit breaker upstream of the call origin would have operated. </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Hence, a lower threshold value for Level 1 devices would make it possible to classify the incoming calls in a single group.</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On the other hand, during stormy conditions, the likelihood of multiple outages increases.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under such conditions, a relatively higher threshold value for Level 1 devices would ascertain that the calls are not classified into a single group.</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18</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927600" y="1062827"/>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F7A2C7B7-EE95-416C-AF23-2DE612AE1E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538375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Rule-Based Escalation</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13869"/>
            <a:ext cx="4470400" cy="3488798"/>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Thus, the threshold value of Level 1 devices has to be chosen as a trade‐off between allowing multiple outages to be classified into different groups during rough weather conditions while also allowing calls to be grouped together during normal conditions. </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best way to achieve this would be to set a variable threshold that is changed between certain ranges depending on the weather conditions.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19</a:t>
            </a:fld>
            <a:endParaRPr lang="en-US"/>
          </a:p>
        </p:txBody>
      </p:sp>
      <p:pic>
        <p:nvPicPr>
          <p:cNvPr id="6" name="Picture 5">
            <a:extLst>
              <a:ext uri="{FF2B5EF4-FFF2-40B4-BE49-F238E27FC236}">
                <a16:creationId xmlns:a16="http://schemas.microsoft.com/office/drawing/2014/main" id="{D2CAEE55-C802-C6F5-77C0-B53EAD5E674E}"/>
              </a:ext>
            </a:extLst>
          </p:cNvPr>
          <p:cNvPicPr>
            <a:picLocks noChangeAspect="1"/>
          </p:cNvPicPr>
          <p:nvPr/>
        </p:nvPicPr>
        <p:blipFill>
          <a:blip r:embed="rId2"/>
          <a:stretch>
            <a:fillRect/>
          </a:stretch>
        </p:blipFill>
        <p:spPr>
          <a:xfrm>
            <a:off x="4927600" y="1062827"/>
            <a:ext cx="4215266" cy="3017835"/>
          </a:xfrm>
          <a:prstGeom prst="rect">
            <a:avLst/>
          </a:prstGeom>
        </p:spPr>
      </p:pic>
      <p:sp>
        <p:nvSpPr>
          <p:cNvPr id="9" name="TextBox 8">
            <a:extLst>
              <a:ext uri="{FF2B5EF4-FFF2-40B4-BE49-F238E27FC236}">
                <a16:creationId xmlns:a16="http://schemas.microsoft.com/office/drawing/2014/main" id="{EBAFE201-1B94-8F0B-7E64-4D04E7C5195D}"/>
              </a:ext>
            </a:extLst>
          </p:cNvPr>
          <p:cNvSpPr txBox="1"/>
          <p:nvPr/>
        </p:nvSpPr>
        <p:spPr>
          <a:xfrm>
            <a:off x="5159028" y="4207443"/>
            <a:ext cx="3812796"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8" name="Text Placeholder 4">
            <a:extLst>
              <a:ext uri="{FF2B5EF4-FFF2-40B4-BE49-F238E27FC236}">
                <a16:creationId xmlns:a16="http://schemas.microsoft.com/office/drawing/2014/main" id="{A855745E-7256-41B2-A25C-893EC766734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11569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4320" y="1908175"/>
            <a:ext cx="8641080" cy="1470025"/>
          </a:xfrm>
        </p:spPr>
        <p:txBody>
          <a:bodyPr/>
          <a:lstStyle/>
          <a:p>
            <a:pPr algn="ctr"/>
            <a:r>
              <a:rPr lang="en-US" sz="4000" b="1" dirty="0"/>
              <a:t>Analysis of Distribution System Operation Functions</a:t>
            </a:r>
            <a:endParaRPr lang="en-US" sz="4000" dirty="0">
              <a:latin typeface="Calibri" panose="020F0502020204030204" pitchFamily="34" charset="0"/>
              <a:cs typeface="Calibri" panose="020F0502020204030204" pitchFamily="34" charset="0"/>
            </a:endParaRPr>
          </a:p>
        </p:txBody>
      </p:sp>
      <p:sp>
        <p:nvSpPr>
          <p:cNvPr id="6" name="Slide Number Placeholder 5"/>
          <p:cNvSpPr>
            <a:spLocks noGrp="1"/>
          </p:cNvSpPr>
          <p:nvPr>
            <p:ph type="sldNum" sz="quarter" idx="12"/>
          </p:nvPr>
        </p:nvSpPr>
        <p:spPr/>
        <p:txBody>
          <a:bodyPr/>
          <a:lstStyle/>
          <a:p>
            <a:fld id="{8C722F87-0E61-40B1-A280-0A6CABFE5616}" type="slidenum">
              <a:rPr lang="en-US" smtClean="0"/>
              <a:t>2</a:t>
            </a:fld>
            <a:endParaRPr lang="en-US"/>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2917825"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a:extLst>
              <a:ext uri="{FF2B5EF4-FFF2-40B4-BE49-F238E27FC236}">
                <a16:creationId xmlns:a16="http://schemas.microsoft.com/office/drawing/2014/main" id="{B1B32F01-CB41-4E32-9D69-CB0EA43E49A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
        <p:nvSpPr>
          <p:cNvPr id="7" name="Subtitle 4">
            <a:extLst>
              <a:ext uri="{FF2B5EF4-FFF2-40B4-BE49-F238E27FC236}">
                <a16:creationId xmlns:a16="http://schemas.microsoft.com/office/drawing/2014/main" id="{6E5C1C03-BF52-AA46-AC61-9C4DB6FA2CE7}"/>
              </a:ext>
            </a:extLst>
          </p:cNvPr>
          <p:cNvSpPr txBox="1">
            <a:spLocks/>
          </p:cNvSpPr>
          <p:nvPr/>
        </p:nvSpPr>
        <p:spPr>
          <a:xfrm>
            <a:off x="1397000" y="4343400"/>
            <a:ext cx="6604000" cy="1066800"/>
          </a:xfrm>
          <a:prstGeom prst="rect">
            <a:avLst/>
          </a:prstGeom>
        </p:spPr>
        <p:txBody>
          <a:bodyPr vert="horz" lIns="91440" tIns="45720" rIns="91440" bIns="45720" rtlCol="0">
            <a:normAutofit fontScale="8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Acknowledgement: </a:t>
            </a:r>
          </a:p>
          <a:p>
            <a:pPr fontAlgn="auto">
              <a:spcAft>
                <a:spcPts val="0"/>
              </a:spcAft>
            </a:pPr>
            <a:r>
              <a:rPr lang="en-US" sz="2000" dirty="0">
                <a:solidFill>
                  <a:prstClr val="black">
                    <a:tint val="75000"/>
                  </a:prstClr>
                </a:solidFill>
                <a:latin typeface="Calibri" panose="020F0502020204030204" pitchFamily="34" charset="0"/>
                <a:cs typeface="Calibri" panose="020F0502020204030204" pitchFamily="34" charset="0"/>
              </a:rPr>
              <a:t>The slides are developed based in part on Electric Power and Energy Distribution Systems, Models, Methods and Applications, </a:t>
            </a:r>
            <a:r>
              <a:rPr lang="en-US" sz="2000" dirty="0" err="1">
                <a:solidFill>
                  <a:prstClr val="black">
                    <a:tint val="75000"/>
                  </a:prstClr>
                </a:solidFill>
                <a:latin typeface="Calibri" panose="020F0502020204030204" pitchFamily="34" charset="0"/>
                <a:cs typeface="Calibri" panose="020F0502020204030204" pitchFamily="34" charset="0"/>
              </a:rPr>
              <a:t>Subrahmanyan</a:t>
            </a:r>
            <a:r>
              <a:rPr lang="en-US" sz="2000" dirty="0">
                <a:solidFill>
                  <a:prstClr val="black">
                    <a:tint val="75000"/>
                  </a:prstClr>
                </a:solidFill>
                <a:latin typeface="Calibri" panose="020F0502020204030204" pitchFamily="34" charset="0"/>
                <a:cs typeface="Calibri" panose="020F0502020204030204" pitchFamily="34" charset="0"/>
              </a:rPr>
              <a:t> S. Venkata, Anil </a:t>
            </a:r>
            <a:r>
              <a:rPr lang="en-US" sz="2000" dirty="0" err="1">
                <a:solidFill>
                  <a:prstClr val="black">
                    <a:tint val="75000"/>
                  </a:prstClr>
                </a:solidFill>
                <a:latin typeface="Calibri" panose="020F0502020204030204" pitchFamily="34" charset="0"/>
                <a:cs typeface="Calibri" panose="020F0502020204030204" pitchFamily="34" charset="0"/>
              </a:rPr>
              <a:t>Pahwa</a:t>
            </a:r>
            <a:r>
              <a:rPr lang="en-US" sz="2000" dirty="0">
                <a:solidFill>
                  <a:prstClr val="black">
                    <a:tint val="75000"/>
                  </a:prstClr>
                </a:solidFill>
                <a:latin typeface="Calibri" panose="020F0502020204030204" pitchFamily="34" charset="0"/>
                <a:cs typeface="Calibri" panose="020F0502020204030204" pitchFamily="34" charset="0"/>
              </a:rPr>
              <a:t>, IEEE Press &amp; Wiley, 2022</a:t>
            </a:r>
          </a:p>
        </p:txBody>
      </p:sp>
    </p:spTree>
    <p:extLst>
      <p:ext uri="{BB962C8B-B14F-4D97-AF65-F5344CB8AC3E}">
        <p14:creationId xmlns:p14="http://schemas.microsoft.com/office/powerpoint/2010/main" val="2485860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75834"/>
            <a:ext cx="4216400" cy="19951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distribution circuit configuration and call record data were obtained from a utility in Kansas for the test cases.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addition, a list of operated protective devices that were discovered by the field restoration crew associated with each call sequence was obtained.</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calls received within one and a half hours after the first call are considered for processing, while calls received after this period are considered separate instances of outages.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system configuration for the first case is shown in Figure 2.</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Table 1 presents the log of calls received during the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20</a:t>
            </a:fld>
            <a:endParaRPr lang="en-US"/>
          </a:p>
        </p:txBody>
      </p:sp>
      <p:pic>
        <p:nvPicPr>
          <p:cNvPr id="8" name="Picture 7">
            <a:extLst>
              <a:ext uri="{FF2B5EF4-FFF2-40B4-BE49-F238E27FC236}">
                <a16:creationId xmlns:a16="http://schemas.microsoft.com/office/drawing/2014/main" id="{2E43D5ED-4B8F-F5B6-A9B2-677F38837F0C}"/>
              </a:ext>
            </a:extLst>
          </p:cNvPr>
          <p:cNvPicPr>
            <a:picLocks noChangeAspect="1"/>
          </p:cNvPicPr>
          <p:nvPr/>
        </p:nvPicPr>
        <p:blipFill>
          <a:blip r:embed="rId2"/>
          <a:stretch>
            <a:fillRect/>
          </a:stretch>
        </p:blipFill>
        <p:spPr>
          <a:xfrm>
            <a:off x="4748931" y="3341369"/>
            <a:ext cx="4335535" cy="2508255"/>
          </a:xfrm>
          <a:prstGeom prst="rect">
            <a:avLst/>
          </a:prstGeom>
        </p:spPr>
      </p:pic>
      <p:sp>
        <p:nvSpPr>
          <p:cNvPr id="10" name="TextBox 9">
            <a:extLst>
              <a:ext uri="{FF2B5EF4-FFF2-40B4-BE49-F238E27FC236}">
                <a16:creationId xmlns:a16="http://schemas.microsoft.com/office/drawing/2014/main" id="{7179FB55-F7D3-9499-F52F-95CF3E39DA62}"/>
              </a:ext>
            </a:extLst>
          </p:cNvPr>
          <p:cNvSpPr txBox="1"/>
          <p:nvPr/>
        </p:nvSpPr>
        <p:spPr>
          <a:xfrm>
            <a:off x="5506267" y="3404570"/>
            <a:ext cx="2820861" cy="307777"/>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1: Calls log of 18 June 2010</a:t>
            </a:r>
          </a:p>
        </p:txBody>
      </p:sp>
      <p:pic>
        <p:nvPicPr>
          <p:cNvPr id="9" name="Picture 8">
            <a:extLst>
              <a:ext uri="{FF2B5EF4-FFF2-40B4-BE49-F238E27FC236}">
                <a16:creationId xmlns:a16="http://schemas.microsoft.com/office/drawing/2014/main" id="{8E88662A-C7B1-491A-B531-160284DFEB07}"/>
              </a:ext>
            </a:extLst>
          </p:cNvPr>
          <p:cNvPicPr>
            <a:picLocks noChangeAspect="1"/>
          </p:cNvPicPr>
          <p:nvPr/>
        </p:nvPicPr>
        <p:blipFill>
          <a:blip r:embed="rId3"/>
          <a:stretch>
            <a:fillRect/>
          </a:stretch>
        </p:blipFill>
        <p:spPr>
          <a:xfrm>
            <a:off x="4809067" y="-16498"/>
            <a:ext cx="3945466" cy="2824677"/>
          </a:xfrm>
          <a:prstGeom prst="rect">
            <a:avLst/>
          </a:prstGeom>
        </p:spPr>
      </p:pic>
      <p:sp>
        <p:nvSpPr>
          <p:cNvPr id="11" name="TextBox 10">
            <a:extLst>
              <a:ext uri="{FF2B5EF4-FFF2-40B4-BE49-F238E27FC236}">
                <a16:creationId xmlns:a16="http://schemas.microsoft.com/office/drawing/2014/main" id="{1FA107A6-0E0A-4596-BAFB-A23E24693E68}"/>
              </a:ext>
            </a:extLst>
          </p:cNvPr>
          <p:cNvSpPr txBox="1"/>
          <p:nvPr/>
        </p:nvSpPr>
        <p:spPr>
          <a:xfrm>
            <a:off x="4673600" y="2784389"/>
            <a:ext cx="4335535" cy="523220"/>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2 One-Line diagram of part of a typical distribution systems</a:t>
            </a:r>
          </a:p>
        </p:txBody>
      </p:sp>
      <p:sp>
        <p:nvSpPr>
          <p:cNvPr id="12" name="Text Placeholder 4">
            <a:extLst>
              <a:ext uri="{FF2B5EF4-FFF2-40B4-BE49-F238E27FC236}">
                <a16:creationId xmlns:a16="http://schemas.microsoft.com/office/drawing/2014/main" id="{18A5EB65-2C66-479B-836F-83F544BA2CF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83385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5000468"/>
            <a:ext cx="8077200" cy="551662"/>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Table 2 shows escalation of calls and their impacts on the status of the devices.</a:t>
            </a:r>
          </a:p>
          <a:p>
            <a:pPr algn="just">
              <a:spcAft>
                <a:spcPts val="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Fuses 205683, 205684, 205685, and 205686 are fuses and thus Level 3 devices, which change status even with one call. </a:t>
            </a:r>
          </a:p>
          <a:p>
            <a:pPr algn="just">
              <a:spcAft>
                <a:spcPts val="2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21</a:t>
            </a:fld>
            <a:endParaRPr lang="en-US"/>
          </a:p>
        </p:txBody>
      </p:sp>
      <p:pic>
        <p:nvPicPr>
          <p:cNvPr id="9" name="Picture 8">
            <a:extLst>
              <a:ext uri="{FF2B5EF4-FFF2-40B4-BE49-F238E27FC236}">
                <a16:creationId xmlns:a16="http://schemas.microsoft.com/office/drawing/2014/main" id="{F16DAD0D-1D5A-45FE-A350-B018193D52CB}"/>
              </a:ext>
            </a:extLst>
          </p:cNvPr>
          <p:cNvPicPr>
            <a:picLocks noChangeAspect="1"/>
          </p:cNvPicPr>
          <p:nvPr/>
        </p:nvPicPr>
        <p:blipFill>
          <a:blip r:embed="rId2"/>
          <a:stretch>
            <a:fillRect/>
          </a:stretch>
        </p:blipFill>
        <p:spPr>
          <a:xfrm>
            <a:off x="392118" y="1305870"/>
            <a:ext cx="8743415" cy="3581641"/>
          </a:xfrm>
          <a:prstGeom prst="rect">
            <a:avLst/>
          </a:prstGeom>
        </p:spPr>
      </p:pic>
      <p:sp>
        <p:nvSpPr>
          <p:cNvPr id="11" name="TextBox 10">
            <a:extLst>
              <a:ext uri="{FF2B5EF4-FFF2-40B4-BE49-F238E27FC236}">
                <a16:creationId xmlns:a16="http://schemas.microsoft.com/office/drawing/2014/main" id="{C1DF67DE-D3AB-4D0D-B009-BC0F425E58DC}"/>
              </a:ext>
            </a:extLst>
          </p:cNvPr>
          <p:cNvSpPr txBox="1"/>
          <p:nvPr/>
        </p:nvSpPr>
        <p:spPr>
          <a:xfrm>
            <a:off x="2760859" y="938059"/>
            <a:ext cx="3622282" cy="318234"/>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Escalation Calls and status of device</a:t>
            </a:r>
          </a:p>
        </p:txBody>
      </p:sp>
      <p:sp>
        <p:nvSpPr>
          <p:cNvPr id="12" name="Text Placeholder 4">
            <a:extLst>
              <a:ext uri="{FF2B5EF4-FFF2-40B4-BE49-F238E27FC236}">
                <a16:creationId xmlns:a16="http://schemas.microsoft.com/office/drawing/2014/main" id="{D48EFA72-2740-4C77-8926-F0BF0AD5B7D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575421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22</a:t>
            </a:fld>
            <a:endParaRPr lang="en-US"/>
          </a:p>
        </p:txBody>
      </p:sp>
      <p:pic>
        <p:nvPicPr>
          <p:cNvPr id="12" name="Picture 11">
            <a:extLst>
              <a:ext uri="{FF2B5EF4-FFF2-40B4-BE49-F238E27FC236}">
                <a16:creationId xmlns:a16="http://schemas.microsoft.com/office/drawing/2014/main" id="{E1136DDE-7958-94B9-4B7A-5783529B6A18}"/>
              </a:ext>
            </a:extLst>
          </p:cNvPr>
          <p:cNvPicPr>
            <a:picLocks noChangeAspect="1"/>
          </p:cNvPicPr>
          <p:nvPr/>
        </p:nvPicPr>
        <p:blipFill>
          <a:blip r:embed="rId2"/>
          <a:stretch>
            <a:fillRect/>
          </a:stretch>
        </p:blipFill>
        <p:spPr>
          <a:xfrm>
            <a:off x="343946" y="1108892"/>
            <a:ext cx="8456103" cy="3046336"/>
          </a:xfrm>
          <a:prstGeom prst="rect">
            <a:avLst/>
          </a:prstGeom>
        </p:spPr>
      </p:pic>
      <p:sp>
        <p:nvSpPr>
          <p:cNvPr id="14" name="TextBox 13">
            <a:extLst>
              <a:ext uri="{FF2B5EF4-FFF2-40B4-BE49-F238E27FC236}">
                <a16:creationId xmlns:a16="http://schemas.microsoft.com/office/drawing/2014/main" id="{F62D2438-7FA0-C15A-1ADA-DFDBEC8694E1}"/>
              </a:ext>
            </a:extLst>
          </p:cNvPr>
          <p:cNvSpPr txBox="1"/>
          <p:nvPr/>
        </p:nvSpPr>
        <p:spPr>
          <a:xfrm>
            <a:off x="343946" y="4260247"/>
            <a:ext cx="8124825" cy="1639423"/>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Note that 205682 and 205687 did not have any calls and are not listed in Table 1.</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Fuse 23146 is a Level 2 device, and its status changes after more than 20% of the devices below it change their status to 1.</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After the fourth call, two devices below 23146 become 1, exceeding the 20% threshold, causing its status to change to 1.</a:t>
            </a:r>
          </a:p>
        </p:txBody>
      </p:sp>
      <p:sp>
        <p:nvSpPr>
          <p:cNvPr id="15" name="TextBox 14">
            <a:extLst>
              <a:ext uri="{FF2B5EF4-FFF2-40B4-BE49-F238E27FC236}">
                <a16:creationId xmlns:a16="http://schemas.microsoft.com/office/drawing/2014/main" id="{130B5E2A-5BB1-1DF3-4111-3002FE6123E4}"/>
              </a:ext>
            </a:extLst>
          </p:cNvPr>
          <p:cNvSpPr txBox="1"/>
          <p:nvPr/>
        </p:nvSpPr>
        <p:spPr>
          <a:xfrm>
            <a:off x="2484152" y="902494"/>
            <a:ext cx="372197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Escalation Calls and status of device</a:t>
            </a:r>
          </a:p>
        </p:txBody>
      </p:sp>
      <p:sp>
        <p:nvSpPr>
          <p:cNvPr id="8" name="Text Placeholder 4">
            <a:extLst>
              <a:ext uri="{FF2B5EF4-FFF2-40B4-BE49-F238E27FC236}">
                <a16:creationId xmlns:a16="http://schemas.microsoft.com/office/drawing/2014/main" id="{95CFE20D-A947-49F0-8072-772CD09D531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96090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23</a:t>
            </a:fld>
            <a:endParaRPr lang="en-US"/>
          </a:p>
        </p:txBody>
      </p:sp>
      <p:pic>
        <p:nvPicPr>
          <p:cNvPr id="12" name="Picture 11">
            <a:extLst>
              <a:ext uri="{FF2B5EF4-FFF2-40B4-BE49-F238E27FC236}">
                <a16:creationId xmlns:a16="http://schemas.microsoft.com/office/drawing/2014/main" id="{E1136DDE-7958-94B9-4B7A-5783529B6A18}"/>
              </a:ext>
            </a:extLst>
          </p:cNvPr>
          <p:cNvPicPr>
            <a:picLocks noChangeAspect="1"/>
          </p:cNvPicPr>
          <p:nvPr/>
        </p:nvPicPr>
        <p:blipFill>
          <a:blip r:embed="rId2"/>
          <a:stretch>
            <a:fillRect/>
          </a:stretch>
        </p:blipFill>
        <p:spPr>
          <a:xfrm>
            <a:off x="343946" y="1108892"/>
            <a:ext cx="8456103" cy="3046336"/>
          </a:xfrm>
          <a:prstGeom prst="rect">
            <a:avLst/>
          </a:prstGeom>
        </p:spPr>
      </p:pic>
      <p:sp>
        <p:nvSpPr>
          <p:cNvPr id="14" name="TextBox 13">
            <a:extLst>
              <a:ext uri="{FF2B5EF4-FFF2-40B4-BE49-F238E27FC236}">
                <a16:creationId xmlns:a16="http://schemas.microsoft.com/office/drawing/2014/main" id="{F62D2438-7FA0-C15A-1ADA-DFDBEC8694E1}"/>
              </a:ext>
            </a:extLst>
          </p:cNvPr>
          <p:cNvSpPr txBox="1"/>
          <p:nvPr/>
        </p:nvSpPr>
        <p:spPr>
          <a:xfrm>
            <a:off x="343946" y="4260247"/>
            <a:ext cx="8342854" cy="1362424"/>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Additional calls do not change the status of any other Level 2 or Level 1 devices.</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This implies that all the calls belong to one group, which are associated with device 23146.</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It was also reported as the operated protective device by the utility.</a:t>
            </a:r>
          </a:p>
        </p:txBody>
      </p:sp>
      <p:sp>
        <p:nvSpPr>
          <p:cNvPr id="15" name="TextBox 14">
            <a:extLst>
              <a:ext uri="{FF2B5EF4-FFF2-40B4-BE49-F238E27FC236}">
                <a16:creationId xmlns:a16="http://schemas.microsoft.com/office/drawing/2014/main" id="{130B5E2A-5BB1-1DF3-4111-3002FE6123E4}"/>
              </a:ext>
            </a:extLst>
          </p:cNvPr>
          <p:cNvSpPr txBox="1"/>
          <p:nvPr/>
        </p:nvSpPr>
        <p:spPr>
          <a:xfrm>
            <a:off x="2374086" y="913450"/>
            <a:ext cx="372197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2: Escalation Calls and status of device</a:t>
            </a:r>
          </a:p>
        </p:txBody>
      </p:sp>
      <p:sp>
        <p:nvSpPr>
          <p:cNvPr id="8" name="Text Placeholder 4">
            <a:extLst>
              <a:ext uri="{FF2B5EF4-FFF2-40B4-BE49-F238E27FC236}">
                <a16:creationId xmlns:a16="http://schemas.microsoft.com/office/drawing/2014/main" id="{E68CF2E6-1BB9-4D97-8A8E-FC62E2567C7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19504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24</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82711" y="4501250"/>
            <a:ext cx="6267926" cy="1281376"/>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Above figure illustrates another example of trouble calls due to the operation of multiple protective devices within the same period.</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Table 3 provides the call log for this example.</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3283770"/>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6891867" y="434625"/>
            <a:ext cx="1633531" cy="338554"/>
          </a:xfrm>
          <a:prstGeom prst="rect">
            <a:avLst/>
          </a:prstGeom>
          <a:noFill/>
        </p:spPr>
        <p:txBody>
          <a:bodyPr wrap="square">
            <a:spAutoFit/>
          </a:bodyPr>
          <a:lstStyle/>
          <a:p>
            <a:pPr algn="just">
              <a:spcAft>
                <a:spcPts val="200"/>
              </a:spcAft>
            </a:pPr>
            <a:r>
              <a:rPr lang="en-US" sz="16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Box 8">
            <a:extLst>
              <a:ext uri="{FF2B5EF4-FFF2-40B4-BE49-F238E27FC236}">
                <a16:creationId xmlns:a16="http://schemas.microsoft.com/office/drawing/2014/main" id="{B094D353-5BF5-4FEA-B9A1-C25508CCC460}"/>
              </a:ext>
            </a:extLst>
          </p:cNvPr>
          <p:cNvSpPr txBox="1"/>
          <p:nvPr/>
        </p:nvSpPr>
        <p:spPr>
          <a:xfrm>
            <a:off x="341495" y="4071976"/>
            <a:ext cx="6050838" cy="307777"/>
          </a:xfrm>
          <a:prstGeom prst="rect">
            <a:avLst/>
          </a:prstGeom>
          <a:noFill/>
        </p:spPr>
        <p:txBody>
          <a:bodyPr wrap="square">
            <a:spAutoFit/>
          </a:bodyPr>
          <a:lstStyle/>
          <a:p>
            <a:pPr algn="ctr">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Fig. 3 Circuit diagram and call scenario for 13 August 2010</a:t>
            </a:r>
          </a:p>
        </p:txBody>
      </p:sp>
      <p:sp>
        <p:nvSpPr>
          <p:cNvPr id="10" name="Text Placeholder 4">
            <a:extLst>
              <a:ext uri="{FF2B5EF4-FFF2-40B4-BE49-F238E27FC236}">
                <a16:creationId xmlns:a16="http://schemas.microsoft.com/office/drawing/2014/main" id="{DF24AD67-41E7-4D0C-8254-214B9121572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06547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25</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301620" y="3769389"/>
            <a:ext cx="6267926" cy="2389372"/>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Each feeder downstream of the fuse serves multiple transformers, but in this figure only one downstream transformer is shown, to keep the figure simple.</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A table next to each transformer lists the transformers associated with the customer calls. For example, fuse 22878 serves 11 transformers below it, but only five are listed in the table because trouble calls were received only from customers served by these transformers.</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26B60DD1-A0D9-431D-B1CA-5395A83CC43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73918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26</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301620" y="3769389"/>
            <a:ext cx="6267926" cy="2112373"/>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While applying the escalation rules, we note that customers associated with three of the six devices below 23177 are reporting an outage, and thus, the status of 23177 is changed to “1” because the calls exceed the threshold.</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Customers from seven of the 15 devices below 71362 are reporting an outage, and thus, the status of 71362 is changed to “1.”</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FE565DFF-AD44-4137-AFB3-006C7D8DF0F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2989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27</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66366" y="3640822"/>
            <a:ext cx="6267926" cy="2551468"/>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Similarly, the remaining calls are processed, and the status of 25121 and 22878 are changed to “1.”</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Now, we escalate these outages to the higher level to see if the status of any Level 1 device needs to be changed.</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Flagged devices 23177 and 71362 are two of the 16 devices below 11111, which give 12.5%.</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Since this is below the threshold, the status of 11111 remains “0.”</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87BBA64A-8DD3-480D-9A9C-383AFBDA1AE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326326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28</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66366" y="3640822"/>
            <a:ext cx="6267926" cy="2470420"/>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Similarly, flagged devices 25121 and 22878 do not exceed the threshold of 78606, and their status also remains “0.” </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Hence, the calls are grouped into four groups with devices 22878, 23177, 71362, and 25121 as the operated protective devices. </a:t>
            </a:r>
          </a:p>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These devices are the same as those reported by the utility as the operated devices. Since this is below the threshold, the status of 11111 remains “0.”</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E1704215-B666-4D5A-8E17-726D8A20A62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558596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sz="3200" dirty="0"/>
              <a:t>1.1.2 Test Cases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29</a:t>
            </a:fld>
            <a:endParaRPr lang="en-US"/>
          </a:p>
        </p:txBody>
      </p:sp>
      <p:sp>
        <p:nvSpPr>
          <p:cNvPr id="14" name="TextBox 13">
            <a:extLst>
              <a:ext uri="{FF2B5EF4-FFF2-40B4-BE49-F238E27FC236}">
                <a16:creationId xmlns:a16="http://schemas.microsoft.com/office/drawing/2014/main" id="{F62D2438-7FA0-C15A-1ADA-DFDBEC8694E1}"/>
              </a:ext>
            </a:extLst>
          </p:cNvPr>
          <p:cNvSpPr txBox="1"/>
          <p:nvPr/>
        </p:nvSpPr>
        <p:spPr>
          <a:xfrm>
            <a:off x="266366" y="3640822"/>
            <a:ext cx="6267926" cy="646331"/>
          </a:xfrm>
          <a:prstGeom prst="rect">
            <a:avLst/>
          </a:prstGeom>
          <a:noFill/>
        </p:spPr>
        <p:txBody>
          <a:bodyPr wrap="square">
            <a:spAutoFit/>
          </a:bodyPr>
          <a:lstStyle/>
          <a:p>
            <a:pPr marL="342891" indent="-342891" algn="just" eaLnBrk="1" hangingPunct="1">
              <a:spcBef>
                <a:spcPct val="20000"/>
              </a:spcBef>
              <a:spcAft>
                <a:spcPts val="200"/>
              </a:spcAft>
              <a:buClr>
                <a:srgbClr val="CE1126"/>
              </a:buClr>
              <a:buSzPct val="80000"/>
              <a:buFont typeface="Arial" panose="020B0604020202020204" pitchFamily="34" charset="0"/>
              <a:buChar char="•"/>
            </a:pPr>
            <a:r>
              <a:rPr lang="en-US" sz="1800" dirty="0">
                <a:latin typeface="Calibri" panose="020F0502020204030204" pitchFamily="34" charset="0"/>
                <a:ea typeface="Calibri" panose="020F0502020204030204" pitchFamily="34" charset="0"/>
                <a:cs typeface="Calibri" panose="020F0502020204030204" pitchFamily="34" charset="0"/>
              </a:rPr>
              <a:t>Note that call # 18, 21, 23, and 27 are single calls from other devices, and they do not get grouped with other calls.</a:t>
            </a:r>
          </a:p>
        </p:txBody>
      </p:sp>
      <p:pic>
        <p:nvPicPr>
          <p:cNvPr id="6" name="Picture 5">
            <a:extLst>
              <a:ext uri="{FF2B5EF4-FFF2-40B4-BE49-F238E27FC236}">
                <a16:creationId xmlns:a16="http://schemas.microsoft.com/office/drawing/2014/main" id="{A6851A2D-827F-B55A-D76D-24373B35234B}"/>
              </a:ext>
            </a:extLst>
          </p:cNvPr>
          <p:cNvPicPr>
            <a:picLocks noChangeAspect="1"/>
          </p:cNvPicPr>
          <p:nvPr/>
        </p:nvPicPr>
        <p:blipFill>
          <a:blip r:embed="rId2"/>
          <a:stretch>
            <a:fillRect/>
          </a:stretch>
        </p:blipFill>
        <p:spPr>
          <a:xfrm>
            <a:off x="18105" y="675834"/>
            <a:ext cx="6532532" cy="2964988"/>
          </a:xfrm>
          <a:prstGeom prst="rect">
            <a:avLst/>
          </a:prstGeom>
        </p:spPr>
      </p:pic>
      <p:pic>
        <p:nvPicPr>
          <p:cNvPr id="16" name="Picture 15">
            <a:extLst>
              <a:ext uri="{FF2B5EF4-FFF2-40B4-BE49-F238E27FC236}">
                <a16:creationId xmlns:a16="http://schemas.microsoft.com/office/drawing/2014/main" id="{EB66743A-87E1-F528-D1B5-0456BA11A381}"/>
              </a:ext>
            </a:extLst>
          </p:cNvPr>
          <p:cNvPicPr>
            <a:picLocks noChangeAspect="1"/>
          </p:cNvPicPr>
          <p:nvPr/>
        </p:nvPicPr>
        <p:blipFill>
          <a:blip r:embed="rId3"/>
          <a:stretch>
            <a:fillRect/>
          </a:stretch>
        </p:blipFill>
        <p:spPr>
          <a:xfrm>
            <a:off x="6588454" y="703358"/>
            <a:ext cx="2523450" cy="4735790"/>
          </a:xfrm>
          <a:prstGeom prst="rect">
            <a:avLst/>
          </a:prstGeom>
        </p:spPr>
      </p:pic>
      <p:sp>
        <p:nvSpPr>
          <p:cNvPr id="17" name="TextBox 16">
            <a:extLst>
              <a:ext uri="{FF2B5EF4-FFF2-40B4-BE49-F238E27FC236}">
                <a16:creationId xmlns:a16="http://schemas.microsoft.com/office/drawing/2014/main" id="{EA38DCF3-3C5F-EC25-CC2D-82D25F06D781}"/>
              </a:ext>
            </a:extLst>
          </p:cNvPr>
          <p:cNvSpPr txBox="1"/>
          <p:nvPr/>
        </p:nvSpPr>
        <p:spPr>
          <a:xfrm>
            <a:off x="7035800" y="434625"/>
            <a:ext cx="1489598" cy="307777"/>
          </a:xfrm>
          <a:prstGeom prst="rect">
            <a:avLst/>
          </a:prstGeom>
          <a:noFill/>
        </p:spPr>
        <p:txBody>
          <a:bodyPr wrap="square">
            <a:spAutoFit/>
          </a:bodyPr>
          <a:lstStyle/>
          <a:p>
            <a:pPr algn="just">
              <a:spcAft>
                <a:spcPts val="200"/>
              </a:spcAft>
            </a:pPr>
            <a:r>
              <a:rPr lang="en-US" sz="14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Table 3: Calls log</a:t>
            </a:r>
          </a:p>
        </p:txBody>
      </p:sp>
      <p:sp>
        <p:nvSpPr>
          <p:cNvPr id="9" name="Text Placeholder 4">
            <a:extLst>
              <a:ext uri="{FF2B5EF4-FFF2-40B4-BE49-F238E27FC236}">
                <a16:creationId xmlns:a16="http://schemas.microsoft.com/office/drawing/2014/main" id="{46A5B51A-258B-470A-8FB6-A4E30C2941A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4762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C7FD-30F3-4F0B-A671-C0438ACC6AB8}"/>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C4382A37-1F56-4435-9852-82BE0AB12C94}"/>
              </a:ext>
            </a:extLst>
          </p:cNvPr>
          <p:cNvSpPr>
            <a:spLocks noGrp="1"/>
          </p:cNvSpPr>
          <p:nvPr>
            <p:ph idx="1"/>
          </p:nvPr>
        </p:nvSpPr>
        <p:spPr>
          <a:xfrm>
            <a:off x="457200" y="962021"/>
            <a:ext cx="8229600" cy="4752983"/>
          </a:xfrm>
          <a:noFill/>
          <a:ln w="9525">
            <a:noFill/>
            <a:miter lim="800000"/>
            <a:headEnd/>
            <a:tailEnd/>
          </a:ln>
          <a:effectLst/>
        </p:spPr>
        <p:txBody>
          <a:bodyPr vert="horz" wrap="square" lIns="91440" tIns="45720" rIns="91440" bIns="45720" numCol="1" anchor="t" anchorCtr="0" compatLnSpc="1">
            <a:prstTxWarp prst="textNoShape">
              <a:avLst/>
            </a:prstTxWarp>
            <a:normAutofit/>
          </a:bodyPr>
          <a:lstStyle/>
          <a:p>
            <a:pPr algn="just">
              <a:spcAft>
                <a:spcPts val="1200"/>
              </a:spcAft>
            </a:pPr>
            <a:r>
              <a:rPr lang="en-US" sz="2000" dirty="0">
                <a:solidFill>
                  <a:schemeClr val="tx1"/>
                </a:solidFill>
                <a:latin typeface="Calibri" panose="020F0502020204030204" pitchFamily="34" charset="0"/>
                <a:cs typeface="Calibri" panose="020F0502020204030204" pitchFamily="34" charset="0"/>
              </a:rPr>
              <a:t>Implementation of distribution automation functions requires thoughtful planning and analysis.</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Specific details, such as the data requirements and algorithms to arrive at a decision are important.</a:t>
            </a:r>
          </a:p>
          <a:p>
            <a:pPr algn="just">
              <a:spcAft>
                <a:spcPts val="1200"/>
              </a:spcAft>
            </a:pPr>
            <a:r>
              <a:rPr lang="en-US" sz="2000" dirty="0">
                <a:solidFill>
                  <a:schemeClr val="tx1"/>
                </a:solidFill>
                <a:latin typeface="Calibri" panose="020F0502020204030204" pitchFamily="34" charset="0"/>
                <a:cs typeface="Calibri" panose="020F0502020204030204" pitchFamily="34" charset="0"/>
              </a:rPr>
              <a:t>This slide deck examines in detail of distribution automation functions.</a:t>
            </a:r>
          </a:p>
          <a:p>
            <a:pPr algn="just">
              <a:spcAft>
                <a:spcPts val="1200"/>
              </a:spcAft>
            </a:pPr>
            <a:endParaRPr lang="en-US" sz="20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CC2D24FB-8DB2-465B-A3AA-53C77F4C6FF3}"/>
              </a:ext>
            </a:extLst>
          </p:cNvPr>
          <p:cNvSpPr>
            <a:spLocks noGrp="1"/>
          </p:cNvSpPr>
          <p:nvPr>
            <p:ph type="sldNum" sz="quarter" idx="12"/>
          </p:nvPr>
        </p:nvSpPr>
        <p:spPr/>
        <p:txBody>
          <a:bodyPr/>
          <a:lstStyle/>
          <a:p>
            <a:fld id="{98783A6C-F2E5-470E-8F07-6DF2D28172F3}" type="slidenum">
              <a:rPr lang="en-US" smtClean="0"/>
              <a:t>3</a:t>
            </a:fld>
            <a:endParaRPr lang="en-US"/>
          </a:p>
        </p:txBody>
      </p:sp>
      <p:sp>
        <p:nvSpPr>
          <p:cNvPr id="6" name="Text Placeholder 4">
            <a:extLst>
              <a:ext uri="{FF2B5EF4-FFF2-40B4-BE49-F238E27FC236}">
                <a16:creationId xmlns:a16="http://schemas.microsoft.com/office/drawing/2014/main" id="{C1235DBF-A4C5-45E4-A532-ED4576BA2519}"/>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55265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 Voltage and </a:t>
            </a:r>
            <a:r>
              <a:rPr lang="en-US" dirty="0" err="1"/>
              <a:t>VAr</a:t>
            </a:r>
            <a:r>
              <a:rPr lang="en-US" dirty="0"/>
              <a:t> Control      </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Maintaining voltages within limits and providing proper utilization voltage to all customers under varying load conditions is a crucial task for utilities.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Consideration needs to be given to customers located at both the beginning and the end of the feeder.</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load changes throughout the day, utilities must continuously monitor the voltage and take corrective actions as needed.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Three levels of voltage regulation are commonly utilized: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load tap changers (LTC)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the substation transformer,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line regulators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capacitors</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specific locations in the system.</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 and regulators are widely used and effective, but they have certain limitations.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LTC and regulators primarily respond to local conditions and lack coordination between each other.</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 is no direct coordination between LTCs/regulators and capacitors.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Improved coordination between voltage regulation devices can enhance the overall effectiveness of the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30</a:t>
            </a:fld>
            <a:endParaRPr lang="en-US"/>
          </a:p>
        </p:txBody>
      </p:sp>
      <p:sp>
        <p:nvSpPr>
          <p:cNvPr id="6" name="Text Placeholder 4">
            <a:extLst>
              <a:ext uri="{FF2B5EF4-FFF2-40B4-BE49-F238E27FC236}">
                <a16:creationId xmlns:a16="http://schemas.microsoft.com/office/drawing/2014/main" id="{2209D0BE-1EC5-4E1F-BB20-59FACB317BE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759383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1.3.1 Load Tap Changer</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 (Load Tap Changer) is a mechanical device installed in transformers to adjust the number of windings by moving the tap up or down.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 responds to the load on the feeder and adjusts the tap position to increase voltage under heavy load and decrease voltage under light load conditions.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LTCs are custom designed to meet the specific needs of individual utilities.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Mechanical LTC controls offer limited options, while modern digital tap changer controls provide more flexibility.</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Digital tap changer controls offer adjustable bandwidths around the nominal voltage and time delays for tap operation initiation.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Bandwidth determines the voltage range within which the LTC remains inactive, while time delay prevents frequent tap operations.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LTCs are designed for a specific number of operations, with many utilities specifying 500,000 operations before contact replacements.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With a typical life span of 40 years, LTCs can handle around 34 operations per day without the need for contact replacements.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31</a:t>
            </a:fld>
            <a:endParaRPr lang="en-US"/>
          </a:p>
        </p:txBody>
      </p:sp>
      <p:sp>
        <p:nvSpPr>
          <p:cNvPr id="6" name="Text Placeholder 4">
            <a:extLst>
              <a:ext uri="{FF2B5EF4-FFF2-40B4-BE49-F238E27FC236}">
                <a16:creationId xmlns:a16="http://schemas.microsoft.com/office/drawing/2014/main" id="{F63B4613-831A-4929-A713-6DD28240823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950443550"/>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1.3.1 Load Tap Changer</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practice, the actual number of LTC operations is often lower than the specified limit.</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LTC's operation can be controlled based on either the voltage measured on the feeder gateway at the substation or on an estimated voltage at a specified point on the feeder.</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LTC’s operation control based on an estimated voltage at a specified point on the feeder is done using a technique called Line-drop compensation. It uses a model to represent the impedance of the feeder up to the point of control in conjunction with a voltage regulating relay that controls the taps.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32</a:t>
            </a:fld>
            <a:endParaRPr lang="en-US"/>
          </a:p>
        </p:txBody>
      </p:sp>
      <p:sp>
        <p:nvSpPr>
          <p:cNvPr id="6" name="Text Placeholder 4">
            <a:extLst>
              <a:ext uri="{FF2B5EF4-FFF2-40B4-BE49-F238E27FC236}">
                <a16:creationId xmlns:a16="http://schemas.microsoft.com/office/drawing/2014/main" id="{FAEEE841-0360-4737-B6C6-B910759BC5B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63918343"/>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1.3.2 Line Regulators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Regulators are autotransformers that provide voltage control similar to LTCs but are physically separate from transformers.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Regulators operate within a ±10% voltage range and offer control in 32 steps of 5/8%.</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They can be either three or single phase and located in the substation or on the feeders.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ones that are designed for feeders are small in size and are mounted on the poles.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a system is well designed with proper selection of conductors for the feeders to match the loading, it should not need any line regulators.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These are typically used in rural systems with very long feeders or in systems that have had an unexpected load growth in a specific part of the system. In this case, line regulators are a cost-effective way to address voltage-related issues without having to upgrade the whole feeder.</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33</a:t>
            </a:fld>
            <a:endParaRPr lang="en-US"/>
          </a:p>
        </p:txBody>
      </p:sp>
      <p:sp>
        <p:nvSpPr>
          <p:cNvPr id="6" name="Text Placeholder 4">
            <a:extLst>
              <a:ext uri="{FF2B5EF4-FFF2-40B4-BE49-F238E27FC236}">
                <a16:creationId xmlns:a16="http://schemas.microsoft.com/office/drawing/2014/main" id="{A63B5178-6026-4120-AC27-9ACE0A07E1F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349105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1.3.2 Line Regulators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Control of regulators is done based on the voltage at the regulator or at a specific point in conjunction with line‐drop compensation.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Control of regulators is done based on the voltage at the regulator or at a specific point in conjunction with line‐drop compensation.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 major limitation both with LTC and regulators is that they only respond to voltage either next to them or at the regulated point.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 is very little or no coordination between their operation and those of the capacitors.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As a result, the system operates in a suboptimal state most of the times. Further, by design, they can only provide coarse control of voltage.</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34</a:t>
            </a:fld>
            <a:endParaRPr lang="en-US"/>
          </a:p>
        </p:txBody>
      </p:sp>
      <p:sp>
        <p:nvSpPr>
          <p:cNvPr id="6" name="Text Placeholder 4">
            <a:extLst>
              <a:ext uri="{FF2B5EF4-FFF2-40B4-BE49-F238E27FC236}">
                <a16:creationId xmlns:a16="http://schemas.microsoft.com/office/drawing/2014/main" id="{F58AA7C6-41A3-46F7-9D6E-E33B2598D2B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404830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1.3.3 Capacitors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8"/>
            <a:ext cx="8229600" cy="4859126"/>
          </a:xfrm>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Capacitors are used in distribution systems to inject reactive power for voltage control, power factor correction, and loss reduction.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Capacitors can be fixed or switched. Usually, the need for capacitors increases with increase in load.</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fixed capacitors are installed to meet reactive power needs under low load conditions,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While additional capacitors are switched on in steps  as load increases and switched off in steps as load decreases.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Voltage, reactive power, and power factor provide a direct way to control capacitors because an increase in load will create changes in these variables.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Traditional measurement of voltage, reactive power, and power factor was done locally near capacitors, but distribution automation enables measurements at different locations for improved control.</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With larger number of measurements from the system, more coordinated and precise control of capacitors can be obtained.</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35</a:t>
            </a:fld>
            <a:endParaRPr lang="en-US"/>
          </a:p>
        </p:txBody>
      </p:sp>
      <p:sp>
        <p:nvSpPr>
          <p:cNvPr id="6" name="Text Placeholder 4">
            <a:extLst>
              <a:ext uri="{FF2B5EF4-FFF2-40B4-BE49-F238E27FC236}">
                <a16:creationId xmlns:a16="http://schemas.microsoft.com/office/drawing/2014/main" id="{6C9AB516-FB26-4BA7-8144-CC9C708ABB7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9563207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1.3.3 Capacitors</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Capacitors, however, should not be switched on very often because every switching operation generates a spike of current.</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frequent operation can lead to failure of the switch controlling it or the failure of the capacitor itself.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Capacitor switching has also shown to create power quality issues including harmonics.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Devices such as STATCOM (static compensator) provide much better and precise control, but they are significantly more expensive. Therefore, they are used only in very special situations.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number of capacitors as well as their sizes and locations to provide adequate voltage and var control is an important issue to consider. Obviously, not every bus in the system needs to have a capacitor. This topic is explored further in the following section.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36</a:t>
            </a:fld>
            <a:endParaRPr lang="en-US"/>
          </a:p>
        </p:txBody>
      </p:sp>
      <p:sp>
        <p:nvSpPr>
          <p:cNvPr id="6" name="Text Placeholder 4">
            <a:extLst>
              <a:ext uri="{FF2B5EF4-FFF2-40B4-BE49-F238E27FC236}">
                <a16:creationId xmlns:a16="http://schemas.microsoft.com/office/drawing/2014/main" id="{75C32CE3-450B-4BD8-B0A3-938291E1BC9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165938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Optimal placement of capacitors in a distribution system is a combinatorial optimization problem, which falls into the class of discrete optimization problems.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amount of reactive power compensation required on a distribution system at any given time depends on the amount of load at that time.</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Though the instantaneous load on the system exhibits large fluctuations, load aggregated over a period of time, such as one‐hour, shows smooth characteristics.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Typically, capacitors are not switched to follow the rapid fluctuations in the load, but in response to hourly load fluctuations over a period of time.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load fluctuates every hour, and with the seasons, the best solution for a given hour obviously will not be the best for another hour.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So we look for a solution which is the best over a specified period of time covering different ranges of loads.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solution in turn provides the best locations for placing capacitors. A common practice is to use the load duration curve for a year.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37</a:t>
            </a:fld>
            <a:endParaRPr lang="en-US"/>
          </a:p>
        </p:txBody>
      </p:sp>
      <p:sp>
        <p:nvSpPr>
          <p:cNvPr id="6" name="Text Placeholder 4">
            <a:extLst>
              <a:ext uri="{FF2B5EF4-FFF2-40B4-BE49-F238E27FC236}">
                <a16:creationId xmlns:a16="http://schemas.microsoft.com/office/drawing/2014/main" id="{7D7AC839-3C46-4E11-91C7-FE267E4A05B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8181545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objective function for capacitor placement includes losses, voltage profile improvement, power factor improvement, load balance, and any combination of these factors depending on the priorities of the utility.</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the discussion that follows, the problem has been formulated for minimizing the cost of losses. The objective function is modeled to include three cost components:</a:t>
            </a:r>
          </a:p>
          <a:p>
            <a:pPr marL="800080" lvl="2"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cost equivalent of peak power losses in the system,</a:t>
            </a:r>
          </a:p>
          <a:p>
            <a:pPr marL="800080" lvl="2"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(ii) energy costs for losses in the system at all load levels, and</a:t>
            </a:r>
          </a:p>
          <a:p>
            <a:pPr marL="800080" lvl="2"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(iii) cost for installing and maintaining the capacitors.</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38</a:t>
            </a:fld>
            <a:endParaRPr lang="en-US"/>
          </a:p>
        </p:txBody>
      </p:sp>
      <p:sp>
        <p:nvSpPr>
          <p:cNvPr id="6" name="Text Placeholder 4">
            <a:extLst>
              <a:ext uri="{FF2B5EF4-FFF2-40B4-BE49-F238E27FC236}">
                <a16:creationId xmlns:a16="http://schemas.microsoft.com/office/drawing/2014/main" id="{44103CBB-2FCB-4F5C-92D7-11677A77FA9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17531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total cost is obtained by summing up the above components.</a:t>
                </a: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1800" b="0" i="1" smtClean="0">
                          <a:solidFill>
                            <a:schemeClr val="tx1"/>
                          </a:solidFill>
                          <a:latin typeface="Cambria Math" panose="02040503050406030204" pitchFamily="18" charset="0"/>
                        </a:rPr>
                        <m:t>𝐶𝑜𝑠𝑡</m:t>
                      </m:r>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𝐾</m:t>
                          </m:r>
                        </m:e>
                        <m:sub>
                          <m:r>
                            <a:rPr lang="en-US" sz="1800" b="0" i="1" smtClean="0">
                              <a:solidFill>
                                <a:schemeClr val="tx1"/>
                              </a:solidFill>
                              <a:latin typeface="Cambria Math" panose="02040503050406030204" pitchFamily="18" charset="0"/>
                            </a:rPr>
                            <m:t>𝑝</m:t>
                          </m:r>
                        </m:sub>
                      </m:sSub>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𝑃</m:t>
                          </m:r>
                        </m:e>
                        <m:sub>
                          <m:r>
                            <a:rPr lang="en-US" sz="1800" b="0" i="1" smtClean="0">
                              <a:solidFill>
                                <a:schemeClr val="tx1"/>
                              </a:solidFill>
                              <a:latin typeface="Cambria Math" panose="02040503050406030204" pitchFamily="18" charset="0"/>
                            </a:rPr>
                            <m:t>𝑜</m:t>
                          </m:r>
                        </m:sub>
                      </m:sSub>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𝐾</m:t>
                          </m:r>
                        </m:e>
                        <m:sub>
                          <m:r>
                            <a:rPr lang="en-US" sz="1800" b="0" i="1" smtClean="0">
                              <a:solidFill>
                                <a:schemeClr val="tx1"/>
                              </a:solidFill>
                              <a:latin typeface="Cambria Math" panose="02040503050406030204" pitchFamily="18" charset="0"/>
                            </a:rPr>
                            <m:t>𝑒</m:t>
                          </m:r>
                        </m:sub>
                      </m:sSub>
                      <m:nary>
                        <m:naryPr>
                          <m:chr m:val="∑"/>
                          <m:ctrlPr>
                            <a:rPr lang="en-US" sz="1800" b="0" i="1" smtClean="0">
                              <a:solidFill>
                                <a:schemeClr val="tx1"/>
                              </a:solidFill>
                              <a:latin typeface="Cambria Math" panose="02040503050406030204" pitchFamily="18" charset="0"/>
                            </a:rPr>
                          </m:ctrlPr>
                        </m:naryPr>
                        <m:sub>
                          <m:r>
                            <m:rPr>
                              <m:brk m:alnAt="23"/>
                            </m:rPr>
                            <a:rPr lang="en-US" sz="1800" b="0" i="1" smtClean="0">
                              <a:solidFill>
                                <a:schemeClr val="tx1"/>
                              </a:solidFill>
                              <a:latin typeface="Cambria Math" panose="02040503050406030204" pitchFamily="18" charset="0"/>
                            </a:rPr>
                            <m:t>𝑖</m:t>
                          </m:r>
                          <m:r>
                            <a:rPr lang="en-US" sz="1800" b="0" i="1" smtClean="0">
                              <a:solidFill>
                                <a:schemeClr val="tx1"/>
                              </a:solidFill>
                              <a:latin typeface="Cambria Math" panose="02040503050406030204" pitchFamily="18" charset="0"/>
                            </a:rPr>
                            <m:t>=1</m:t>
                          </m:r>
                        </m:sub>
                        <m:sup>
                          <m:r>
                            <a:rPr lang="en-US" sz="1800" b="0" i="1" smtClean="0">
                              <a:solidFill>
                                <a:schemeClr val="tx1"/>
                              </a:solidFill>
                              <a:latin typeface="Cambria Math" panose="02040503050406030204" pitchFamily="18" charset="0"/>
                            </a:rPr>
                            <m:t>𝐿</m:t>
                          </m:r>
                        </m:sup>
                        <m:e>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𝑇</m:t>
                              </m:r>
                            </m:e>
                            <m:sub>
                              <m:r>
                                <a:rPr lang="en-US" sz="1800" b="0" i="1" smtClean="0">
                                  <a:solidFill>
                                    <a:schemeClr val="tx1"/>
                                  </a:solidFill>
                                  <a:latin typeface="Cambria Math" panose="02040503050406030204" pitchFamily="18" charset="0"/>
                                </a:rPr>
                                <m:t>𝑖</m:t>
                              </m:r>
                            </m:sub>
                          </m:sSub>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𝑃</m:t>
                              </m:r>
                            </m:e>
                            <m:sub>
                              <m:r>
                                <a:rPr lang="en-US" sz="1800" b="0" i="1" smtClean="0">
                                  <a:solidFill>
                                    <a:schemeClr val="tx1"/>
                                  </a:solidFill>
                                  <a:latin typeface="Cambria Math" panose="02040503050406030204" pitchFamily="18" charset="0"/>
                                </a:rPr>
                                <m:t>𝑖</m:t>
                              </m:r>
                            </m:sub>
                          </m:sSub>
                        </m:e>
                      </m:nary>
                      <m:r>
                        <a:rPr lang="en-US" sz="1800" b="0" i="1" smtClean="0">
                          <a:solidFill>
                            <a:schemeClr val="tx1"/>
                          </a:solidFill>
                          <a:latin typeface="Cambria Math" panose="02040503050406030204" pitchFamily="18" charset="0"/>
                        </a:rPr>
                        <m:t>+</m:t>
                      </m:r>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𝐾</m:t>
                          </m:r>
                        </m:e>
                        <m:sub>
                          <m:r>
                            <a:rPr lang="en-US" sz="1800" b="0" i="1" smtClean="0">
                              <a:solidFill>
                                <a:schemeClr val="tx1"/>
                              </a:solidFill>
                              <a:latin typeface="Cambria Math" panose="02040503050406030204" pitchFamily="18" charset="0"/>
                            </a:rPr>
                            <m:t>𝑐</m:t>
                          </m:r>
                        </m:sub>
                      </m:sSub>
                      <m:nary>
                        <m:naryPr>
                          <m:chr m:val="∑"/>
                          <m:ctrlPr>
                            <a:rPr lang="en-US" sz="1800" b="0" i="1" smtClean="0">
                              <a:solidFill>
                                <a:schemeClr val="tx1"/>
                              </a:solidFill>
                              <a:latin typeface="Cambria Math" panose="02040503050406030204" pitchFamily="18" charset="0"/>
                            </a:rPr>
                          </m:ctrlPr>
                        </m:naryPr>
                        <m:sub>
                          <m:r>
                            <m:rPr>
                              <m:brk m:alnAt="23"/>
                            </m:rPr>
                            <a:rPr lang="en-US" sz="1800" b="0" i="1" smtClean="0">
                              <a:solidFill>
                                <a:schemeClr val="tx1"/>
                              </a:solidFill>
                              <a:latin typeface="Cambria Math" panose="02040503050406030204" pitchFamily="18" charset="0"/>
                            </a:rPr>
                            <m:t>𝑗</m:t>
                          </m:r>
                          <m:r>
                            <a:rPr lang="en-US" sz="1800" b="0" i="1" smtClean="0">
                              <a:solidFill>
                                <a:schemeClr val="tx1"/>
                              </a:solidFill>
                              <a:latin typeface="Cambria Math" panose="02040503050406030204" pitchFamily="18" charset="0"/>
                            </a:rPr>
                            <m:t>=1</m:t>
                          </m:r>
                        </m:sub>
                        <m:sup>
                          <m:r>
                            <a:rPr lang="en-US" sz="1800" b="0" i="1" smtClean="0">
                              <a:solidFill>
                                <a:schemeClr val="tx1"/>
                              </a:solidFill>
                              <a:latin typeface="Cambria Math" panose="02040503050406030204" pitchFamily="18" charset="0"/>
                            </a:rPr>
                            <m:t>𝑛</m:t>
                          </m:r>
                        </m:sup>
                        <m:e>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𝐶</m:t>
                              </m:r>
                            </m:e>
                            <m:sub>
                              <m:r>
                                <a:rPr lang="en-US" sz="1800" b="0" i="1" smtClean="0">
                                  <a:solidFill>
                                    <a:schemeClr val="tx1"/>
                                  </a:solidFill>
                                  <a:latin typeface="Cambria Math" panose="02040503050406030204" pitchFamily="18" charset="0"/>
                                </a:rPr>
                                <m:t>𝑗</m:t>
                              </m:r>
                            </m:sub>
                          </m:sSub>
                        </m:e>
                      </m:nary>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Constants </a:t>
                </a:r>
                <a14:m>
                  <m:oMath xmlns:m="http://schemas.openxmlformats.org/officeDocument/2006/math">
                    <m:sSub>
                      <m:sSubPr>
                        <m:ctrlPr>
                          <a:rPr lang="en-US" sz="1800" b="0" i="1" smtClean="0">
                            <a:solidFill>
                              <a:schemeClr val="tx1"/>
                            </a:solidFill>
                            <a:latin typeface="Cambria Math" panose="02040503050406030204" pitchFamily="18" charset="0"/>
                          </a:rPr>
                        </m:ctrlPr>
                      </m:sSubPr>
                      <m:e>
                        <m:r>
                          <a:rPr lang="en-US" sz="1800" b="0" i="1" smtClean="0">
                            <a:solidFill>
                              <a:schemeClr val="tx1"/>
                            </a:solidFill>
                            <a:latin typeface="Cambria Math" panose="02040503050406030204" pitchFamily="18" charset="0"/>
                          </a:rPr>
                          <m:t>𝐾</m:t>
                        </m:r>
                      </m:e>
                      <m:sub>
                        <m:r>
                          <a:rPr lang="en-US" sz="1800" b="0" i="1" smtClean="0">
                            <a:solidFill>
                              <a:schemeClr val="tx1"/>
                            </a:solidFill>
                            <a:latin typeface="Cambria Math" panose="02040503050406030204" pitchFamily="18" charset="0"/>
                          </a:rPr>
                          <m:t>𝑝</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𝐾</m:t>
                        </m:r>
                      </m:e>
                      <m:sub>
                        <m:r>
                          <a:rPr lang="en-US" sz="1800" i="1">
                            <a:solidFill>
                              <a:schemeClr val="tx1"/>
                            </a:solidFill>
                            <a:latin typeface="Cambria Math" panose="02040503050406030204" pitchFamily="18" charset="0"/>
                          </a:rPr>
                          <m:t>𝑒</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𝐾</m:t>
                        </m:r>
                      </m:e>
                      <m:sub>
                        <m:r>
                          <a:rPr lang="en-US" sz="1800" b="0" i="1" smtClean="0">
                            <a:solidFill>
                              <a:schemeClr val="tx1"/>
                            </a:solidFill>
                            <a:latin typeface="Cambria Math" panose="02040503050406030204" pitchFamily="18" charset="0"/>
                          </a:rPr>
                          <m:t>𝑐</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 peak power, energy, and capacitor cost constants, respectively.</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first term is the cost of the peak power loss.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second term is the cost of the total energy losses, which is the product of power loss at each load level,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𝑃</m:t>
                        </m:r>
                      </m:e>
                      <m:sub>
                        <m:r>
                          <a:rPr lang="en-US" sz="1800" i="1">
                            <a:solidFill>
                              <a:schemeClr val="tx1"/>
                            </a:solidFill>
                            <a:latin typeface="Cambria Math" panose="02040503050406030204" pitchFamily="18" charset="0"/>
                          </a:rPr>
                          <m:t>𝑖</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the duration of that load level,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𝑇</m:t>
                        </m:r>
                      </m:e>
                      <m:sub>
                        <m:r>
                          <a:rPr lang="en-US" sz="1800" i="1">
                            <a:solidFill>
                              <a:schemeClr val="tx1"/>
                            </a:solidFill>
                            <a:latin typeface="Cambria Math" panose="02040503050406030204" pitchFamily="18" charset="0"/>
                          </a:rPr>
                          <m:t>𝑖</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summed over the </a:t>
                </a:r>
                <a14:m>
                  <m:oMath xmlns:m="http://schemas.openxmlformats.org/officeDocument/2006/math">
                    <m:r>
                      <a:rPr lang="en-US" sz="1800" i="1">
                        <a:solidFill>
                          <a:schemeClr val="tx1"/>
                        </a:solidFill>
                        <a:latin typeface="Cambria Math" panose="02040503050406030204" pitchFamily="18" charset="0"/>
                      </a:rPr>
                      <m:t>𝐿</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load levels.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third term is the cost of capacitor installations. The cost of capacitor installations is evaluated in terms of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kVAr</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this problem formulation, only the cost of capacitor purchase and installation is considered. The recurring cost for capacitor bank switching and maintenance is ignored for the sake of simplicity.</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blipFill>
                <a:blip r:embed="rId2"/>
                <a:stretch>
                  <a:fillRect l="-148" t="-627" r="-593" b="-3634"/>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39</a:t>
            </a:fld>
            <a:endParaRPr lang="en-US" dirty="0"/>
          </a:p>
        </p:txBody>
      </p:sp>
      <p:sp>
        <p:nvSpPr>
          <p:cNvPr id="6" name="Text Placeholder 4">
            <a:extLst>
              <a:ext uri="{FF2B5EF4-FFF2-40B4-BE49-F238E27FC236}">
                <a16:creationId xmlns:a16="http://schemas.microsoft.com/office/drawing/2014/main" id="{ABC4ABA6-E831-41F0-B91F-A0C1DECE429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481030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730453"/>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Outage management is crucial for utility companies' reputation and performance.</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Scrutiny by the public, press, and governing bodies is triggered if performance falls below a certain standard.</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Power restoration after an interruption must be prompt to avoid financial losses, inconvenience, and customer dissatisfaction.</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Studies show that even residential customers experience costs associated with power outages.</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Restructuring of the power industry emphasizes the significance of outage management.</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State corporation commissions require utilities to submit annual reports on outages.</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Performance-based rates and penalties motivate utilities to improve outage management.</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Better performance leads to positive publicity and increased customer loyalty.</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4</a:t>
            </a:fld>
            <a:endParaRPr lang="en-US"/>
          </a:p>
        </p:txBody>
      </p:sp>
      <p:sp>
        <p:nvSpPr>
          <p:cNvPr id="6" name="Text Placeholder 4">
            <a:extLst>
              <a:ext uri="{FF2B5EF4-FFF2-40B4-BE49-F238E27FC236}">
                <a16:creationId xmlns:a16="http://schemas.microsoft.com/office/drawing/2014/main" id="{209E493F-9E2F-4936-B92A-D47F94F1E6F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573245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1.3.4 Capacitors Placement</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optimization problem has traditionally been solved using various mathematical programming techniques including nonlinear, integer, and dynamic programming.</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Many authors have incorporated heuristics in analytic methods to simplify the problem solution.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Intelligent techniques for capacitor placement reported in the literature include neural networks, simulated annealing, fuzzy logic, genetic algorithms, particle swarm optimization, ant colony optimization (ACO),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tabu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search strategy, and other evolutionary techniques.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40</a:t>
            </a:fld>
            <a:endParaRPr lang="en-US"/>
          </a:p>
        </p:txBody>
      </p:sp>
      <p:sp>
        <p:nvSpPr>
          <p:cNvPr id="6" name="Text Placeholder 4">
            <a:extLst>
              <a:ext uri="{FF2B5EF4-FFF2-40B4-BE49-F238E27FC236}">
                <a16:creationId xmlns:a16="http://schemas.microsoft.com/office/drawing/2014/main" id="{7CEE500F-DFB0-4BC0-A0A3-8F23768CC36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8498130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1.3.5 Capacitors Switching and Control</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the previous slides, we examined the problem of placement of capacitors at optimal locations.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the method was based on load duration curve and conforming loads, the determined locations will not be optimal under all conditions.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However, we cannot expect to change locations for different conditions.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the capacitors installed at predetermined locations must be switched on or off based on the loading conditions to optimize a specified objective, which could be loss reduction, voltage boost, or power factor improvement in the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41</a:t>
            </a:fld>
            <a:endParaRPr lang="en-US"/>
          </a:p>
        </p:txBody>
      </p:sp>
      <p:sp>
        <p:nvSpPr>
          <p:cNvPr id="6" name="Text Placeholder 4">
            <a:extLst>
              <a:ext uri="{FF2B5EF4-FFF2-40B4-BE49-F238E27FC236}">
                <a16:creationId xmlns:a16="http://schemas.microsoft.com/office/drawing/2014/main" id="{C6C78FB9-06B0-486C-87E5-9FC325C69B7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70340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1.4 Distribution System Reconfiguration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Distribution systems are structurally meshed but are operated in a radial configuration.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system has a set of switches, called sectionalizing switches that normally remain closed, and another set of switches, called tie switches that are normally open.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configuration of a distribution network can be modified by changing the status of the tie and the sectionalizing switches.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process of changing the topology of distribution systems by altering the open/closed status of these switches is called distribution system reconfiguration.</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Reconfiguration is done in normal operation to operate the system optimally.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emergencies, after loss of power to a certain part of the system, reconfiguration is done to restore power quickly to customers whose power supply has been interrupted. The goals are different, but the process is the same.</a:t>
            </a:r>
          </a:p>
          <a:p>
            <a:pPr algn="just">
              <a:spcAft>
                <a:spcPts val="600"/>
              </a:spcAft>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42</a:t>
            </a:fld>
            <a:endParaRPr lang="en-US"/>
          </a:p>
        </p:txBody>
      </p:sp>
      <p:sp>
        <p:nvSpPr>
          <p:cNvPr id="6" name="Text Placeholder 4">
            <a:extLst>
              <a:ext uri="{FF2B5EF4-FFF2-40B4-BE49-F238E27FC236}">
                <a16:creationId xmlns:a16="http://schemas.microsoft.com/office/drawing/2014/main" id="{7A8135AD-3844-4A7F-AF06-82433082941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335489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p:txBody>
          <a:bodyPr/>
          <a:lstStyle/>
          <a:p>
            <a:r>
              <a:rPr lang="en-US" dirty="0"/>
              <a:t>1.4 Distribution System Reconfiguration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Mathematically, distribution system reconfiguration problem is a complex, combinatorial optimization problem involving constraints.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complexity of the problem arises from the fact that distribution network topology has to be radial, and power flow constraints are nonlinear in nature.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a typical distribution system may have hundreds of switches, an exhaustive search of all possible configurations is not a practical solution.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many of the algorithms in the literature are based on heuristic search techniques or artificial intelligence techniques.</a:t>
            </a:r>
          </a:p>
          <a:p>
            <a:pPr algn="just">
              <a:spcAft>
                <a:spcPts val="600"/>
              </a:spcAft>
            </a:pPr>
            <a:endParaRPr lang="en-US" sz="1800" dirty="0">
              <a:solidFill>
                <a:schemeClr val="tx1"/>
              </a:solidFill>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43</a:t>
            </a:fld>
            <a:endParaRPr lang="en-US"/>
          </a:p>
        </p:txBody>
      </p:sp>
      <p:sp>
        <p:nvSpPr>
          <p:cNvPr id="6" name="Text Placeholder 4">
            <a:extLst>
              <a:ext uri="{FF2B5EF4-FFF2-40B4-BE49-F238E27FC236}">
                <a16:creationId xmlns:a16="http://schemas.microsoft.com/office/drawing/2014/main" id="{443B3415-9C66-4853-A7C8-0F276C7A32A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79895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rPr>
              <a:t>Several different objectives can be included in </a:t>
            </a:r>
            <a:r>
              <a:rPr lang="en-US" sz="1800" dirty="0" err="1">
                <a:solidFill>
                  <a:schemeClr val="tx1"/>
                </a:solidFill>
              </a:rPr>
              <a:t>multiobjective</a:t>
            </a:r>
            <a:r>
              <a:rPr lang="en-US" sz="1800" dirty="0">
                <a:solidFill>
                  <a:schemeClr val="tx1"/>
                </a:solidFill>
              </a:rPr>
              <a:t> distribution system reconfiguration problem.</a:t>
            </a:r>
          </a:p>
          <a:p>
            <a:pPr algn="just">
              <a:spcAft>
                <a:spcPts val="600"/>
              </a:spcAft>
            </a:pPr>
            <a:r>
              <a:rPr lang="en-US" sz="1800" dirty="0" err="1">
                <a:solidFill>
                  <a:schemeClr val="tx1"/>
                </a:solidFill>
              </a:rPr>
              <a:t>Multiobjective</a:t>
            </a:r>
            <a:r>
              <a:rPr lang="en-US" sz="1800" dirty="0">
                <a:solidFill>
                  <a:schemeClr val="tx1"/>
                </a:solidFill>
              </a:rPr>
              <a:t> distribution system reconfiguration involves optimizing multiple objectives simultaneously.</a:t>
            </a:r>
          </a:p>
          <a:p>
            <a:pPr algn="just">
              <a:spcAft>
                <a:spcPts val="600"/>
              </a:spcAft>
            </a:pPr>
            <a:r>
              <a:rPr lang="en-US" sz="1800" dirty="0">
                <a:solidFill>
                  <a:schemeClr val="tx1"/>
                </a:solidFill>
              </a:rPr>
              <a:t>Common objectives may include </a:t>
            </a:r>
            <a:r>
              <a:rPr lang="en-US" sz="1800" b="1" dirty="0">
                <a:solidFill>
                  <a:schemeClr val="tx1"/>
                </a:solidFill>
              </a:rPr>
              <a:t>loss minimization</a:t>
            </a:r>
            <a:r>
              <a:rPr lang="en-US" sz="1800" dirty="0">
                <a:solidFill>
                  <a:schemeClr val="tx1"/>
                </a:solidFill>
              </a:rPr>
              <a:t>, </a:t>
            </a:r>
            <a:r>
              <a:rPr lang="en-US" sz="1800" b="1" dirty="0">
                <a:solidFill>
                  <a:schemeClr val="tx1"/>
                </a:solidFill>
              </a:rPr>
              <a:t>load balancing on transformers</a:t>
            </a:r>
            <a:r>
              <a:rPr lang="en-US" sz="1800" dirty="0">
                <a:solidFill>
                  <a:schemeClr val="tx1"/>
                </a:solidFill>
              </a:rPr>
              <a:t>, and </a:t>
            </a:r>
            <a:r>
              <a:rPr lang="en-US" sz="1800" b="1" dirty="0">
                <a:solidFill>
                  <a:schemeClr val="tx1"/>
                </a:solidFill>
              </a:rPr>
              <a:t>voltage deviation from nominal</a:t>
            </a:r>
            <a:r>
              <a:rPr lang="en-US" sz="1800" dirty="0">
                <a:solidFill>
                  <a:schemeClr val="tx1"/>
                </a:solidFill>
              </a:rPr>
              <a:t>.</a:t>
            </a:r>
          </a:p>
          <a:p>
            <a:pPr algn="just">
              <a:spcAft>
                <a:spcPts val="600"/>
              </a:spcAft>
            </a:pPr>
            <a:r>
              <a:rPr lang="en-US" sz="1800" dirty="0">
                <a:solidFill>
                  <a:schemeClr val="tx1"/>
                </a:solidFill>
              </a:rPr>
              <a:t>Under emergencies, loss minimization is not important, but the number of switching operations to complete restoration could be included as an objective.</a:t>
            </a:r>
          </a:p>
          <a:p>
            <a:pPr algn="just">
              <a:spcAft>
                <a:spcPts val="600"/>
              </a:spcAft>
            </a:pPr>
            <a:r>
              <a:rPr lang="en-US" sz="1800" dirty="0">
                <a:solidFill>
                  <a:schemeClr val="tx1"/>
                </a:solidFill>
              </a:rPr>
              <a:t>In the following discussion, we have considered three separate objectives, which are system loss, transformer load balance, and voltage deviation from nominal.</a:t>
            </a:r>
          </a:p>
          <a:p>
            <a:pPr algn="just">
              <a:spcAft>
                <a:spcPts val="600"/>
              </a:spcAft>
            </a:pPr>
            <a:r>
              <a:rPr lang="en-US" sz="1800" dirty="0">
                <a:solidFill>
                  <a:schemeClr val="tx1"/>
                </a:solidFill>
              </a:rPr>
              <a:t>In multi-objective optimization, it is possible to compare two solutions using the concept of dominance.</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44</a:t>
            </a:fld>
            <a:endParaRPr lang="en-US"/>
          </a:p>
        </p:txBody>
      </p:sp>
      <p:sp>
        <p:nvSpPr>
          <p:cNvPr id="6" name="Text Placeholder 4">
            <a:extLst>
              <a:ext uri="{FF2B5EF4-FFF2-40B4-BE49-F238E27FC236}">
                <a16:creationId xmlns:a16="http://schemas.microsoft.com/office/drawing/2014/main" id="{5ED93677-8435-4199-B156-5C6E3FBC73C4}"/>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1460110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Without loss of generality, if we assume that the optimization problem involves minimization of the objective functions, then a solution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 ∈ Ω</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where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Ω</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set of all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that satisfy all constraints, is said to be Pareto Optimal if and only if there does not exist another solution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 ∈ Ω</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such that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 ≤ f</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for all </a:t>
            </a:r>
            <a:r>
              <a:rPr lang="en-US" sz="18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 1, …, k</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 &lt; f</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(x*)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at least one </a:t>
            </a:r>
            <a:r>
              <a:rPr lang="en-US" sz="18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When comparing two solutions, a solution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said to dominate over another solution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if, and only if,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at least as good as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for all the objectives, and if there is at least one objective where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u</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better than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v</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 solution space, the set of all nondominated solutions is referred to as the Pareto set.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goal of the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multiobjective</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optimization algorithm is to extract diverse samples from this set.</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45</a:t>
            </a:fld>
            <a:endParaRPr lang="en-US"/>
          </a:p>
        </p:txBody>
      </p:sp>
    </p:spTree>
    <p:extLst>
      <p:ext uri="{BB962C8B-B14F-4D97-AF65-F5344CB8AC3E}">
        <p14:creationId xmlns:p14="http://schemas.microsoft.com/office/powerpoint/2010/main" val="16064171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p:txBody>
              <a:bodyPr/>
              <a:lstStyle/>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With the three objectives described previously, the multi-objective distribution system reconfiguration problem can be defined as the minimization of the vector:</a:t>
                </a: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sz="1800" b="0" i="1" dirty="0" smtClean="0">
                          <a:solidFill>
                            <a:schemeClr val="tx1"/>
                          </a:solidFill>
                          <a:latin typeface="Cambria Math" panose="02040503050406030204" pitchFamily="18" charset="0"/>
                        </a:rPr>
                        <m:t>𝐹</m:t>
                      </m:r>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𝐺</m:t>
                          </m:r>
                        </m:e>
                      </m:d>
                      <m:r>
                        <a:rPr lang="en-US" sz="1800" b="0" i="1" dirty="0" smtClean="0">
                          <a:solidFill>
                            <a:schemeClr val="tx1"/>
                          </a:solidFill>
                          <a:latin typeface="Cambria Math" panose="02040503050406030204" pitchFamily="18" charset="0"/>
                        </a:rPr>
                        <m:t>=</m:t>
                      </m:r>
                      <m:sSup>
                        <m:sSupPr>
                          <m:ctrlPr>
                            <a:rPr lang="en-US" sz="1800" b="0" i="1" dirty="0" smtClean="0">
                              <a:solidFill>
                                <a:schemeClr val="tx1"/>
                              </a:solidFill>
                              <a:latin typeface="Cambria Math" panose="02040503050406030204" pitchFamily="18" charset="0"/>
                            </a:rPr>
                          </m:ctrlPr>
                        </m:sSupPr>
                        <m:e>
                          <m:d>
                            <m:dPr>
                              <m:begChr m:val="["/>
                              <m:endChr m:val="]"/>
                              <m:ctrlPr>
                                <a:rPr lang="en-US" sz="1800" b="0" i="1" dirty="0" smtClean="0">
                                  <a:solidFill>
                                    <a:schemeClr val="tx1"/>
                                  </a:solidFill>
                                  <a:latin typeface="Cambria Math" panose="02040503050406030204" pitchFamily="18" charset="0"/>
                                </a:rPr>
                              </m:ctrlPr>
                            </m:dPr>
                            <m:e>
                              <m:sSub>
                                <m:sSubPr>
                                  <m:ctrlPr>
                                    <a:rPr lang="en-US" sz="1800" b="0" i="1" dirty="0" smtClean="0">
                                      <a:solidFill>
                                        <a:schemeClr val="tx1"/>
                                      </a:solidFill>
                                      <a:latin typeface="Cambria Math" panose="02040503050406030204" pitchFamily="18" charset="0"/>
                                    </a:rPr>
                                  </m:ctrlPr>
                                </m:sSubPr>
                                <m:e>
                                  <m:r>
                                    <a:rPr lang="en-US" sz="1800" b="0" i="1" dirty="0" smtClean="0">
                                      <a:solidFill>
                                        <a:schemeClr val="tx1"/>
                                      </a:solidFill>
                                      <a:latin typeface="Cambria Math" panose="02040503050406030204" pitchFamily="18" charset="0"/>
                                    </a:rPr>
                                    <m:t>𝑓</m:t>
                                  </m:r>
                                </m:e>
                                <m:sub>
                                  <m:r>
                                    <a:rPr lang="en-US" sz="1800" b="0" i="1" dirty="0" smtClean="0">
                                      <a:solidFill>
                                        <a:schemeClr val="tx1"/>
                                      </a:solidFill>
                                      <a:latin typeface="Cambria Math" panose="02040503050406030204" pitchFamily="18" charset="0"/>
                                    </a:rPr>
                                    <m:t>1</m:t>
                                  </m:r>
                                </m:sub>
                              </m:sSub>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𝐺</m:t>
                                  </m:r>
                                </m:e>
                              </m:d>
                              <m:r>
                                <a:rPr lang="en-US" sz="1800" b="0" i="1" dirty="0" smtClean="0">
                                  <a:solidFill>
                                    <a:schemeClr val="tx1"/>
                                  </a:solidFill>
                                  <a:latin typeface="Cambria Math" panose="02040503050406030204" pitchFamily="18" charset="0"/>
                                </a:rPr>
                                <m:t> </m:t>
                              </m:r>
                              <m:sSub>
                                <m:sSubPr>
                                  <m:ctrlPr>
                                    <a:rPr lang="en-US" sz="1800" b="0" i="1" dirty="0" smtClean="0">
                                      <a:solidFill>
                                        <a:schemeClr val="tx1"/>
                                      </a:solidFill>
                                      <a:latin typeface="Cambria Math" panose="02040503050406030204" pitchFamily="18" charset="0"/>
                                    </a:rPr>
                                  </m:ctrlPr>
                                </m:sSubPr>
                                <m:e>
                                  <m:r>
                                    <a:rPr lang="en-US" sz="1800" b="0" i="1" dirty="0" smtClean="0">
                                      <a:solidFill>
                                        <a:schemeClr val="tx1"/>
                                      </a:solidFill>
                                      <a:latin typeface="Cambria Math" panose="02040503050406030204" pitchFamily="18" charset="0"/>
                                    </a:rPr>
                                    <m:t>𝑓</m:t>
                                  </m:r>
                                </m:e>
                                <m:sub>
                                  <m:r>
                                    <a:rPr lang="en-US" sz="1800" b="0" i="1" dirty="0" smtClean="0">
                                      <a:solidFill>
                                        <a:schemeClr val="tx1"/>
                                      </a:solidFill>
                                      <a:latin typeface="Cambria Math" panose="02040503050406030204" pitchFamily="18" charset="0"/>
                                    </a:rPr>
                                    <m:t>2</m:t>
                                  </m:r>
                                </m:sub>
                              </m:sSub>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𝐺</m:t>
                                  </m:r>
                                </m:e>
                              </m:d>
                              <m:r>
                                <a:rPr lang="en-US" sz="1800" b="0" i="1" dirty="0" smtClean="0">
                                  <a:solidFill>
                                    <a:schemeClr val="tx1"/>
                                  </a:solidFill>
                                  <a:latin typeface="Cambria Math" panose="02040503050406030204" pitchFamily="18" charset="0"/>
                                </a:rPr>
                                <m:t> </m:t>
                              </m:r>
                              <m:sSub>
                                <m:sSubPr>
                                  <m:ctrlPr>
                                    <a:rPr lang="en-US" sz="1800" b="0" i="1" dirty="0" smtClean="0">
                                      <a:solidFill>
                                        <a:schemeClr val="tx1"/>
                                      </a:solidFill>
                                      <a:latin typeface="Cambria Math" panose="02040503050406030204" pitchFamily="18" charset="0"/>
                                    </a:rPr>
                                  </m:ctrlPr>
                                </m:sSubPr>
                                <m:e>
                                  <m:r>
                                    <a:rPr lang="en-US" sz="1800" b="0" i="1" dirty="0" smtClean="0">
                                      <a:solidFill>
                                        <a:schemeClr val="tx1"/>
                                      </a:solidFill>
                                      <a:latin typeface="Cambria Math" panose="02040503050406030204" pitchFamily="18" charset="0"/>
                                    </a:rPr>
                                    <m:t>𝑓</m:t>
                                  </m:r>
                                </m:e>
                                <m:sub>
                                  <m:r>
                                    <a:rPr lang="en-US" sz="1800" b="0" i="1" dirty="0" smtClean="0">
                                      <a:solidFill>
                                        <a:schemeClr val="tx1"/>
                                      </a:solidFill>
                                      <a:latin typeface="Cambria Math" panose="02040503050406030204" pitchFamily="18" charset="0"/>
                                    </a:rPr>
                                    <m:t>3</m:t>
                                  </m:r>
                                </m:sub>
                              </m:sSub>
                              <m:d>
                                <m:dPr>
                                  <m:ctrlPr>
                                    <a:rPr lang="en-US" sz="1800" b="0" i="1" dirty="0" smtClean="0">
                                      <a:solidFill>
                                        <a:schemeClr val="tx1"/>
                                      </a:solidFill>
                                      <a:latin typeface="Cambria Math" panose="02040503050406030204" pitchFamily="18" charset="0"/>
                                    </a:rPr>
                                  </m:ctrlPr>
                                </m:dPr>
                                <m:e>
                                  <m:r>
                                    <a:rPr lang="en-US" sz="1800" b="0" i="1" dirty="0" smtClean="0">
                                      <a:solidFill>
                                        <a:schemeClr val="tx1"/>
                                      </a:solidFill>
                                      <a:latin typeface="Cambria Math" panose="02040503050406030204" pitchFamily="18" charset="0"/>
                                    </a:rPr>
                                    <m:t>𝐺</m:t>
                                  </m:r>
                                </m:e>
                              </m:d>
                            </m:e>
                          </m:d>
                        </m:e>
                        <m:sup>
                          <m:r>
                            <a:rPr lang="en-US" sz="1800" b="0" i="1" dirty="0" smtClean="0">
                              <a:solidFill>
                                <a:schemeClr val="tx1"/>
                              </a:solidFill>
                              <a:latin typeface="Cambria Math" panose="02040503050406030204" pitchFamily="18" charset="0"/>
                            </a:rPr>
                            <m:t>𝑇</m:t>
                          </m:r>
                        </m:sup>
                      </m:sSup>
                      <m:r>
                        <a:rPr lang="en-US" sz="1800" b="0" i="1" dirty="0" smtClean="0">
                          <a:solidFill>
                            <a:schemeClr val="tx1"/>
                          </a:solidFill>
                          <a:latin typeface="Cambria Math" panose="02040503050406030204" pitchFamily="18" charset="0"/>
                        </a:rPr>
                        <m:t>;</m:t>
                      </m:r>
                    </m:oMath>
                  </m:oMathPara>
                </a14:m>
                <a:endParaRPr lang="en-US" sz="1800" b="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m:rPr>
                          <m:sty m:val="p"/>
                        </m:rPr>
                        <a:rPr lang="en-US" sz="1800" b="0" i="0" dirty="0" smtClean="0">
                          <a:solidFill>
                            <a:schemeClr val="tx1"/>
                          </a:solidFill>
                          <a:latin typeface="Cambria Math" panose="02040503050406030204" pitchFamily="18" charset="0"/>
                        </a:rPr>
                        <m:t>where</m:t>
                      </m:r>
                      <m:r>
                        <a:rPr lang="en-US" sz="1800" b="0" i="0" dirty="0" smtClean="0">
                          <a:solidFill>
                            <a:schemeClr val="tx1"/>
                          </a:solidFill>
                          <a:latin typeface="Cambria Math" panose="02040503050406030204" pitchFamily="18" charset="0"/>
                        </a:rPr>
                        <m:t> </m:t>
                      </m:r>
                      <m:sSub>
                        <m:sSubPr>
                          <m:ctrlPr>
                            <a:rPr lang="en-US" sz="1800" i="1" dirty="0">
                              <a:solidFill>
                                <a:schemeClr val="tx1"/>
                              </a:solidFill>
                              <a:latin typeface="Cambria Math" panose="02040503050406030204" pitchFamily="18" charset="0"/>
                            </a:rPr>
                          </m:ctrlPr>
                        </m:sSubPr>
                        <m:e>
                          <m:r>
                            <a:rPr lang="en-US" sz="1800" i="1" dirty="0">
                              <a:solidFill>
                                <a:schemeClr val="tx1"/>
                              </a:solidFill>
                              <a:latin typeface="Cambria Math" panose="02040503050406030204" pitchFamily="18" charset="0"/>
                            </a:rPr>
                            <m:t>𝑓</m:t>
                          </m:r>
                        </m:e>
                        <m:sub>
                          <m:r>
                            <a:rPr lang="en-US" sz="1800" i="1" dirty="0">
                              <a:solidFill>
                                <a:schemeClr val="tx1"/>
                              </a:solidFill>
                              <a:latin typeface="Cambria Math" panose="02040503050406030204" pitchFamily="18" charset="0"/>
                            </a:rPr>
                            <m:t>1</m:t>
                          </m:r>
                        </m:sub>
                      </m:sSub>
                      <m:d>
                        <m:dPr>
                          <m:ctrlPr>
                            <a:rPr lang="en-US" sz="1800" i="1" dirty="0">
                              <a:solidFill>
                                <a:schemeClr val="tx1"/>
                              </a:solidFill>
                              <a:latin typeface="Cambria Math" panose="02040503050406030204" pitchFamily="18" charset="0"/>
                            </a:rPr>
                          </m:ctrlPr>
                        </m:dPr>
                        <m:e>
                          <m:r>
                            <a:rPr lang="en-US" sz="1800" i="1" dirty="0">
                              <a:solidFill>
                                <a:schemeClr val="tx1"/>
                              </a:solidFill>
                              <a:latin typeface="Cambria Math" panose="02040503050406030204" pitchFamily="18" charset="0"/>
                            </a:rPr>
                            <m:t>𝐺</m:t>
                          </m:r>
                        </m:e>
                      </m:d>
                      <m:r>
                        <a:rPr lang="en-US" sz="1800" b="0" i="1" dirty="0" smtClean="0">
                          <a:solidFill>
                            <a:schemeClr val="tx1"/>
                          </a:solidFill>
                          <a:latin typeface="Cambria Math" panose="02040503050406030204" pitchFamily="18" charset="0"/>
                        </a:rPr>
                        <m:t>,</m:t>
                      </m:r>
                      <m:r>
                        <a:rPr lang="en-US" sz="1800" i="1" dirty="0">
                          <a:solidFill>
                            <a:schemeClr val="tx1"/>
                          </a:solidFill>
                          <a:latin typeface="Cambria Math" panose="02040503050406030204" pitchFamily="18" charset="0"/>
                        </a:rPr>
                        <m:t> </m:t>
                      </m:r>
                      <m:sSub>
                        <m:sSubPr>
                          <m:ctrlPr>
                            <a:rPr lang="en-US" sz="1800" i="1" dirty="0">
                              <a:solidFill>
                                <a:schemeClr val="tx1"/>
                              </a:solidFill>
                              <a:latin typeface="Cambria Math" panose="02040503050406030204" pitchFamily="18" charset="0"/>
                            </a:rPr>
                          </m:ctrlPr>
                        </m:sSubPr>
                        <m:e>
                          <m:r>
                            <a:rPr lang="en-US" sz="1800" i="1" dirty="0">
                              <a:solidFill>
                                <a:schemeClr val="tx1"/>
                              </a:solidFill>
                              <a:latin typeface="Cambria Math" panose="02040503050406030204" pitchFamily="18" charset="0"/>
                            </a:rPr>
                            <m:t>𝑓</m:t>
                          </m:r>
                        </m:e>
                        <m:sub>
                          <m:r>
                            <a:rPr lang="en-US" sz="1800" i="1" dirty="0">
                              <a:solidFill>
                                <a:schemeClr val="tx1"/>
                              </a:solidFill>
                              <a:latin typeface="Cambria Math" panose="02040503050406030204" pitchFamily="18" charset="0"/>
                            </a:rPr>
                            <m:t>2</m:t>
                          </m:r>
                        </m:sub>
                      </m:sSub>
                      <m:d>
                        <m:dPr>
                          <m:ctrlPr>
                            <a:rPr lang="en-US" sz="1800" i="1" dirty="0">
                              <a:solidFill>
                                <a:schemeClr val="tx1"/>
                              </a:solidFill>
                              <a:latin typeface="Cambria Math" panose="02040503050406030204" pitchFamily="18" charset="0"/>
                            </a:rPr>
                          </m:ctrlPr>
                        </m:dPr>
                        <m:e>
                          <m:r>
                            <a:rPr lang="en-US" sz="1800" i="1" dirty="0">
                              <a:solidFill>
                                <a:schemeClr val="tx1"/>
                              </a:solidFill>
                              <a:latin typeface="Cambria Math" panose="02040503050406030204" pitchFamily="18" charset="0"/>
                            </a:rPr>
                            <m:t>𝐺</m:t>
                          </m:r>
                        </m:e>
                      </m:d>
                      <m:r>
                        <a:rPr lang="en-US" sz="1800" b="0" i="1" dirty="0" smtClean="0">
                          <a:solidFill>
                            <a:schemeClr val="tx1"/>
                          </a:solidFill>
                          <a:latin typeface="Cambria Math" panose="02040503050406030204" pitchFamily="18" charset="0"/>
                        </a:rPr>
                        <m:t>,</m:t>
                      </m:r>
                      <m:r>
                        <a:rPr lang="en-US" sz="1800" i="1" dirty="0">
                          <a:solidFill>
                            <a:schemeClr val="tx1"/>
                          </a:solidFill>
                          <a:latin typeface="Cambria Math" panose="02040503050406030204" pitchFamily="18" charset="0"/>
                        </a:rPr>
                        <m:t> </m:t>
                      </m:r>
                      <m:sSub>
                        <m:sSubPr>
                          <m:ctrlPr>
                            <a:rPr lang="en-US" sz="1800" i="1" dirty="0">
                              <a:solidFill>
                                <a:schemeClr val="tx1"/>
                              </a:solidFill>
                              <a:latin typeface="Cambria Math" panose="02040503050406030204" pitchFamily="18" charset="0"/>
                            </a:rPr>
                          </m:ctrlPr>
                        </m:sSubPr>
                        <m:e>
                          <m:r>
                            <a:rPr lang="en-US" sz="1800" i="1" dirty="0">
                              <a:solidFill>
                                <a:schemeClr val="tx1"/>
                              </a:solidFill>
                              <a:latin typeface="Cambria Math" panose="02040503050406030204" pitchFamily="18" charset="0"/>
                            </a:rPr>
                            <m:t>𝑓</m:t>
                          </m:r>
                        </m:e>
                        <m:sub>
                          <m:r>
                            <a:rPr lang="en-US" sz="1800" i="1" dirty="0">
                              <a:solidFill>
                                <a:schemeClr val="tx1"/>
                              </a:solidFill>
                              <a:latin typeface="Cambria Math" panose="02040503050406030204" pitchFamily="18" charset="0"/>
                            </a:rPr>
                            <m:t>3</m:t>
                          </m:r>
                        </m:sub>
                      </m:sSub>
                      <m:d>
                        <m:dPr>
                          <m:ctrlPr>
                            <a:rPr lang="en-US" sz="1800" i="1" dirty="0">
                              <a:solidFill>
                                <a:schemeClr val="tx1"/>
                              </a:solidFill>
                              <a:latin typeface="Cambria Math" panose="02040503050406030204" pitchFamily="18" charset="0"/>
                            </a:rPr>
                          </m:ctrlPr>
                        </m:dPr>
                        <m:e>
                          <m:r>
                            <a:rPr lang="en-US" sz="1800" i="1" dirty="0">
                              <a:solidFill>
                                <a:schemeClr val="tx1"/>
                              </a:solidFill>
                              <a:latin typeface="Cambria Math" panose="02040503050406030204" pitchFamily="18" charset="0"/>
                            </a:rPr>
                            <m:t>𝐺</m:t>
                          </m:r>
                        </m:e>
                      </m:d>
                      <m:r>
                        <a:rPr lang="en-US" sz="1800" b="0" i="1" dirty="0" smtClean="0">
                          <a:solidFill>
                            <a:schemeClr val="tx1"/>
                          </a:solidFill>
                          <a:latin typeface="Cambria Math" panose="02040503050406030204" pitchFamily="18" charset="0"/>
                        </a:rPr>
                        <m:t> </m:t>
                      </m:r>
                      <m:r>
                        <m:rPr>
                          <m:sty m:val="p"/>
                        </m:rPr>
                        <a:rPr lang="en-US" sz="1800" b="0" i="0" dirty="0" smtClean="0">
                          <a:solidFill>
                            <a:schemeClr val="tx1"/>
                          </a:solidFill>
                          <a:latin typeface="Cambria Math" panose="02040503050406030204" pitchFamily="18" charset="0"/>
                        </a:rPr>
                        <m:t>are</m:t>
                      </m:r>
                      <m:r>
                        <a:rPr lang="en-US" sz="1800" b="0" i="0" dirty="0" smtClean="0">
                          <a:solidFill>
                            <a:schemeClr val="tx1"/>
                          </a:solidFill>
                          <a:latin typeface="Cambria Math" panose="02040503050406030204" pitchFamily="18" charset="0"/>
                        </a:rPr>
                        <m:t> </m:t>
                      </m:r>
                      <m:r>
                        <m:rPr>
                          <m:sty m:val="p"/>
                        </m:rPr>
                        <a:rPr lang="en-US" sz="1800" b="0" i="0" dirty="0" smtClean="0">
                          <a:solidFill>
                            <a:schemeClr val="tx1"/>
                          </a:solidFill>
                          <a:latin typeface="Cambria Math" panose="02040503050406030204" pitchFamily="18" charset="0"/>
                        </a:rPr>
                        <m:t>described</m:t>
                      </m:r>
                      <m:r>
                        <a:rPr lang="en-US" sz="1800" b="0" i="0" dirty="0" smtClean="0">
                          <a:solidFill>
                            <a:schemeClr val="tx1"/>
                          </a:solidFill>
                          <a:latin typeface="Cambria Math" panose="02040503050406030204" pitchFamily="18" charset="0"/>
                        </a:rPr>
                        <m:t> </m:t>
                      </m:r>
                      <m:r>
                        <m:rPr>
                          <m:sty m:val="p"/>
                        </m:rPr>
                        <a:rPr lang="en-US" sz="1800" b="0" i="0" dirty="0" smtClean="0">
                          <a:solidFill>
                            <a:schemeClr val="tx1"/>
                          </a:solidFill>
                          <a:latin typeface="Cambria Math" panose="02040503050406030204" pitchFamily="18" charset="0"/>
                        </a:rPr>
                        <m:t>individually</m:t>
                      </m:r>
                      <m:r>
                        <a:rPr lang="en-US" sz="1800" b="0" i="0" dirty="0" smtClean="0">
                          <a:solidFill>
                            <a:schemeClr val="tx1"/>
                          </a:solidFill>
                          <a:latin typeface="Cambria Math" panose="02040503050406030204" pitchFamily="18" charset="0"/>
                        </a:rPr>
                        <m:t> </m:t>
                      </m:r>
                      <m:r>
                        <m:rPr>
                          <m:sty m:val="p"/>
                        </m:rPr>
                        <a:rPr lang="en-US" sz="1800" b="0" i="0" dirty="0" smtClean="0">
                          <a:solidFill>
                            <a:schemeClr val="tx1"/>
                          </a:solidFill>
                          <a:latin typeface="Cambria Math" panose="02040503050406030204" pitchFamily="18" charset="0"/>
                        </a:rPr>
                        <m:t>below</m:t>
                      </m:r>
                      <m:r>
                        <a:rPr lang="en-US" sz="1800" b="0" i="0" dirty="0" smtClean="0">
                          <a:solidFill>
                            <a:schemeClr val="tx1"/>
                          </a:solidFill>
                          <a:latin typeface="Cambria Math" panose="02040503050406030204" pitchFamily="18" charset="0"/>
                        </a:rPr>
                        <m:t>.</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Wingdings" panose="05000000000000000000" pitchFamily="2" charset="2"/>
                  <a:buChar char="q"/>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Wingdings" panose="05000000000000000000" pitchFamily="2" charset="2"/>
                  <a:buChar char="q"/>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Minimization of Real Loss</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a given configuration G, the total real loss is defined as,</a:t>
                </a:r>
              </a:p>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Sup>
                        <m:sSub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𝑟</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sz="1800">
                        <a:solidFill>
                          <a:schemeClr val="tx1"/>
                        </a:solidFill>
                        <a:latin typeface="Cambria Math" panose="02040503050406030204" pitchFamily="18" charset="0"/>
                      </a:rPr>
                      <m:t>𝑖</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𝑐𝑏</m:t>
                            </m:r>
                          </m:sub>
                        </m:sSub>
                      </m:e>
                    </m:d>
                    <m:r>
                      <a:rPr lang="en-US" sz="1800">
                        <a:solidFill>
                          <a:schemeClr val="tx1"/>
                        </a:solidFill>
                        <a:latin typeface="Cambria Math" panose="02040503050406030204" pitchFamily="18" charset="0"/>
                      </a:rPr>
                      <m:t>.</m:t>
                    </m:r>
                    <m:r>
                      <a:rPr lang="en-US" sz="1800" b="0" i="1" smtClean="0">
                        <a:solidFill>
                          <a:schemeClr val="tx1"/>
                        </a:solidFill>
                        <a:latin typeface="Cambria Math" panose="02040503050406030204" pitchFamily="18" charset="0"/>
                      </a:rPr>
                      <m:t>   </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𝑐𝑏</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connected branches in the system</a:t>
                </a:r>
              </a:p>
              <a:p>
                <a:pPr marL="0" indent="0" algn="just">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blipFill>
                <a:blip r:embed="rId2"/>
                <a:stretch>
                  <a:fillRect l="-593" t="-627" r="-5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46</a:t>
            </a:fld>
            <a:endParaRPr lang="en-US"/>
          </a:p>
        </p:txBody>
      </p:sp>
      <p:sp>
        <p:nvSpPr>
          <p:cNvPr id="6" name="Text Placeholder 4">
            <a:extLst>
              <a:ext uri="{FF2B5EF4-FFF2-40B4-BE49-F238E27FC236}">
                <a16:creationId xmlns:a16="http://schemas.microsoft.com/office/drawing/2014/main" id="{4E628111-AE8D-42E7-A180-F1C024D0FC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4216850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7"/>
                <a:ext cx="8229600" cy="4969735"/>
              </a:xfrm>
            </p:spPr>
            <p:txBody>
              <a:bodyPr/>
              <a:lstStyle/>
              <a:p>
                <a:pPr algn="just">
                  <a:spcAft>
                    <a:spcPts val="600"/>
                  </a:spcAft>
                  <a:buFont typeface="Wingdings" panose="05000000000000000000" pitchFamily="2" charset="2"/>
                  <a:buChar char="q"/>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Load Balancing</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Loading on the substation transformers is balanced only when the load shared by each transformer in a distribution system is proportional to the capacity of that transformer. This loading is called ideal loading.</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ideal loading is calculated by multiplying the fractional capacity of a transformer with the sum of the total loss and load (in MVA) on the network.</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Fractional capacity of a transformer is equal to the ratio between the transformer capacity and the sum of capacities of all transformers in the system.</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a given configuration G of the network, unbalance in transformer loading is measured by calculating the linear sum of absolute value of per‐unit deviation from the ideal loading for each transformer. </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Unbalance in transformer loading is defined as,</a:t>
                </a:r>
              </a:p>
              <a:p>
                <a:pPr marL="0" indent="0" algn="just">
                  <a:spcAft>
                    <a:spcPts val="600"/>
                  </a:spcAft>
                  <a:buNone/>
                </a:pPr>
                <a14:m>
                  <m:oMathPara xmlns:m="http://schemas.openxmlformats.org/officeDocument/2006/math">
                    <m:oMathParaPr>
                      <m:jc m:val="center"/>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𝑓</m:t>
                          </m:r>
                        </m:e>
                        <m: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𝐺</m:t>
                          </m:r>
                        </m:e>
                      </m:d>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dev</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j</a:t>
                </a:r>
                <a14:m>
                  <m:oMath xmlns:m="http://schemas.openxmlformats.org/officeDocument/2006/math">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m:rPr>
                                <m:sty m:val="p"/>
                              </m:rPr>
                              <a:rPr lang="en-US" sz="1800" b="0" i="0" smtClean="0">
                                <a:solidFill>
                                  <a:schemeClr val="tx1"/>
                                </a:solidFill>
                                <a:latin typeface="Cambria Math" panose="02040503050406030204" pitchFamily="18" charset="0"/>
                              </a:rPr>
                              <m:t>T</m:t>
                            </m:r>
                          </m:sub>
                        </m:sSub>
                      </m:e>
                    </m:d>
                    <m:r>
                      <a:rPr lang="en-US" sz="1800" b="0" i="0" smtClean="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m:rPr>
                            <m:sty m:val="p"/>
                          </m:rPr>
                          <a:rPr lang="en-US" sz="1800" b="0" i="0" smtClean="0">
                            <a:solidFill>
                              <a:schemeClr val="tx1"/>
                            </a:solidFill>
                            <a:latin typeface="Cambria Math" panose="02040503050406030204" pitchFamily="18" charset="0"/>
                          </a:rPr>
                          <m:t>T</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substation transformers in the system.</a:t>
                </a: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55877"/>
                <a:ext cx="8229600" cy="4969735"/>
              </a:xfrm>
              <a:blipFill>
                <a:blip r:embed="rId2"/>
                <a:stretch>
                  <a:fillRect l="-593" t="-613" r="-593" b="-686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47</a:t>
            </a:fld>
            <a:endParaRPr lang="en-US"/>
          </a:p>
        </p:txBody>
      </p:sp>
      <p:sp>
        <p:nvSpPr>
          <p:cNvPr id="6" name="Text Placeholder 4">
            <a:extLst>
              <a:ext uri="{FF2B5EF4-FFF2-40B4-BE49-F238E27FC236}">
                <a16:creationId xmlns:a16="http://schemas.microsoft.com/office/drawing/2014/main" id="{BCDE653B-E371-42C8-B2E2-E6961F0E63A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581183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7"/>
                <a:ext cx="8229600" cy="4969735"/>
              </a:xfrm>
            </p:spPr>
            <p:txBody>
              <a:bodyPr/>
              <a:lstStyle/>
              <a:p>
                <a:pPr algn="just">
                  <a:spcAft>
                    <a:spcPts val="600"/>
                  </a:spcAft>
                  <a:buFont typeface="Wingdings" panose="05000000000000000000" pitchFamily="2" charset="2"/>
                  <a:buChar char="q"/>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Load Balancing</a:t>
                </a:r>
              </a:p>
              <a:p>
                <a:pPr algn="just">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quantity </a:t>
                </a:r>
                <a14:m>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dev</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for the </a:t>
                </a:r>
                <a14:m>
                  <m:oMath xmlns:m="http://schemas.openxmlformats.org/officeDocument/2006/math">
                    <m:sSup>
                      <m:sSupPr>
                        <m:ctrlP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m:rPr>
                            <m:sty m:val="p"/>
                          </m:rPr>
                          <a:rPr lang="en-US" sz="18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j</m:t>
                        </m:r>
                      </m:e>
                      <m:sup>
                        <m:r>
                          <m:rPr>
                            <m:sty m:val="p"/>
                          </m:rPr>
                          <a:rPr lang="en-US" sz="18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th</m:t>
                        </m:r>
                      </m:sup>
                    </m:s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transformer, is defined as the percentage deviation of transformer loading (</a:t>
                </a:r>
                <a14:m>
                  <m:oMath xmlns:m="http://schemas.openxmlformats.org/officeDocument/2006/math">
                    <m:sSub>
                      <m:sSubPr>
                        <m:ctrlPr>
                          <a:rPr lang="en-US"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LT</m:t>
                        </m:r>
                      </m:e>
                      <m:sub>
                        <m:r>
                          <m:rPr>
                            <m:sty m:val="p"/>
                          </m:rPr>
                          <a:rPr lang="en-US" sz="1800" b="0" i="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j</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from its ideal loading, </a:t>
                </a:r>
                <a:r>
                  <a:rPr lang="en-US" sz="1800" dirty="0" err="1">
                    <a:solidFill>
                      <a:schemeClr val="tx1"/>
                    </a:solidFill>
                    <a:latin typeface="Calibri" panose="020F0502020204030204" pitchFamily="34" charset="0"/>
                    <a:ea typeface="Calibri" panose="020F0502020204030204" pitchFamily="34" charset="0"/>
                    <a:cs typeface="Calibri" panose="020F0502020204030204" pitchFamily="34" charset="0"/>
                  </a:rPr>
                  <a:t>ILj</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as shown below.</a:t>
                </a:r>
              </a:p>
              <a:p>
                <a:pPr marL="0" indent="0" algn="just">
                  <a:spcAft>
                    <a:spcPts val="600"/>
                  </a:spcAft>
                  <a:buNone/>
                </a:pPr>
                <a14:m>
                  <m:oMathPara xmlns:m="http://schemas.openxmlformats.org/officeDocument/2006/math">
                    <m:oMathParaPr>
                      <m:jc m:val="center"/>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dev</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d>
                            <m:dPr>
                              <m:begChr m:val="|"/>
                              <m:endChr m:val="|"/>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e>
                          </m:d>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the ideal loading </a:t>
                </a:r>
                <a14:m>
                  <m:oMath xmlns:m="http://schemas.openxmlformats.org/officeDocument/2006/math">
                    <m:r>
                      <a:rPr lang="en-US" sz="1800">
                        <a:solidFill>
                          <a:schemeClr val="tx1"/>
                        </a:solidFill>
                        <a:latin typeface="Cambria Math" panose="02040503050406030204" pitchFamily="18" charset="0"/>
                      </a:rPr>
                      <m:t>𝐼</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𝐿</m:t>
                        </m:r>
                      </m:e>
                      <m:sub>
                        <m:r>
                          <a:rPr lang="en-US" sz="1800">
                            <a:solidFill>
                              <a:schemeClr val="tx1"/>
                            </a:solidFill>
                            <a:latin typeface="Cambria Math" panose="02040503050406030204" pitchFamily="18" charset="0"/>
                          </a:rPr>
                          <m:t>𝑗</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defined as </a:t>
                </a:r>
              </a:p>
              <a:p>
                <a:pPr marL="0" marR="0" indent="0">
                  <a:lnSpc>
                    <a:spcPts val="1200"/>
                  </a:lnSpc>
                  <a:spcBef>
                    <a:spcPts val="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14:m>
                  <m:oMathPara xmlns:m="http://schemas.openxmlformats.org/officeDocument/2006/math">
                    <m:oMathParaPr>
                      <m:jc m:val="centerGroup"/>
                    </m:oMathParaPr>
                    <m:oMath xmlns:m="http://schemas.openxmlformats.org/officeDocument/2006/math">
                      <m: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𝐼</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num>
                        <m:den>
                          <m:nary>
                            <m:naryPr>
                              <m:chr m:val="∑"/>
                              <m:limLoc m:val="undOvr"/>
                              <m:grow m:val="on"/>
                              <m:supHide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sub>
                          </m:sSub>
                        </m:den>
                      </m:f>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𝐿𝐿</m:t>
                          </m:r>
                        </m:sub>
                      </m:sSub>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marR="0" indent="0">
                  <a:lnSpc>
                    <a:spcPts val="1200"/>
                  </a:lnSpc>
                  <a:spcBef>
                    <a:spcPts val="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marR="0" indent="0" algn="ctr">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sz="1800">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𝑇</m:t>
                            </m:r>
                          </m:sub>
                        </m:sSub>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p>
              <a:p>
                <a:pPr marL="0" marR="0" indent="0" algn="ctr">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𝑇</m:t>
                          </m:r>
                        </m:e>
                        <m:sub>
                          <m:r>
                            <a:rPr lang="en-US" sz="1800">
                              <a:solidFill>
                                <a:schemeClr val="tx1"/>
                              </a:solidFill>
                              <a:latin typeface="Cambria Math" panose="02040503050406030204" pitchFamily="18" charset="0"/>
                            </a:rPr>
                            <m:t>𝐿𝐿</m:t>
                          </m:r>
                        </m:sub>
                      </m:sSub>
                      <m:r>
                        <a:rPr lang="en-US" sz="1800">
                          <a:solidFill>
                            <a:schemeClr val="tx1"/>
                          </a:solidFill>
                          <a:latin typeface="Cambria Math" panose="02040503050406030204" pitchFamily="18" charset="0"/>
                        </a:rPr>
                        <m:t>=</m:t>
                      </m:r>
                      <m:nary>
                        <m:naryPr>
                          <m:chr m:val="∑"/>
                          <m:limLoc m:val="undOvr"/>
                          <m:grow m:val="on"/>
                          <m:supHide m:val="on"/>
                          <m:ctrlPr>
                            <a:rPr lang="en-US" sz="1800" i="1">
                              <a:solidFill>
                                <a:schemeClr val="tx1"/>
                              </a:solidFill>
                              <a:latin typeface="Cambria Math" panose="02040503050406030204" pitchFamily="18" charset="0"/>
                            </a:rPr>
                          </m:ctrlPr>
                        </m:naryPr>
                        <m:sub>
                          <m:r>
                            <a:rPr lang="en-US" sz="1800">
                              <a:solidFill>
                                <a:schemeClr val="tx1"/>
                              </a:solidFill>
                              <a:latin typeface="Cambria Math" panose="02040503050406030204" pitchFamily="18" charset="0"/>
                            </a:rPr>
                            <m:t>𝑝</m:t>
                          </m:r>
                        </m:sub>
                        <m:sup/>
                        <m:e>
                          <m:r>
                            <a:rPr lang="en-US" sz="1800">
                              <a:solidFill>
                                <a:schemeClr val="tx1"/>
                              </a:solidFill>
                              <a:latin typeface="Cambria Math" panose="02040503050406030204" pitchFamily="18" charset="0"/>
                            </a:rPr>
                            <m:t> </m:t>
                          </m:r>
                        </m:e>
                      </m:nary>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Load</m:t>
                          </m:r>
                        </m:e>
                        <m:sub>
                          <m:r>
                            <a:rPr lang="en-US" sz="1800">
                              <a:solidFill>
                                <a:schemeClr val="tx1"/>
                              </a:solidFill>
                              <a:latin typeface="Cambria Math" panose="02040503050406030204" pitchFamily="18" charset="0"/>
                            </a:rPr>
                            <m:t>𝑝</m:t>
                          </m:r>
                        </m:sub>
                      </m:sSub>
                      <m:r>
                        <a:rPr lang="en-US" sz="1800">
                          <a:solidFill>
                            <a:schemeClr val="tx1"/>
                          </a:solidFill>
                          <a:latin typeface="Cambria Math" panose="02040503050406030204" pitchFamily="18" charset="0"/>
                        </a:rPr>
                        <m:t>+</m:t>
                      </m:r>
                      <m:nary>
                        <m:naryPr>
                          <m:chr m:val="∑"/>
                          <m:limLoc m:val="undOvr"/>
                          <m:grow m:val="on"/>
                          <m:supHide m:val="on"/>
                          <m:ctrlPr>
                            <a:rPr lang="en-US" sz="1800" i="1">
                              <a:solidFill>
                                <a:schemeClr val="tx1"/>
                              </a:solidFill>
                              <a:latin typeface="Cambria Math" panose="02040503050406030204" pitchFamily="18" charset="0"/>
                            </a:rPr>
                          </m:ctrlPr>
                        </m:naryPr>
                        <m:sub>
                          <m:r>
                            <a:rPr lang="en-US" sz="1800">
                              <a:solidFill>
                                <a:schemeClr val="tx1"/>
                              </a:solidFill>
                              <a:latin typeface="Cambria Math" panose="02040503050406030204" pitchFamily="18" charset="0"/>
                            </a:rPr>
                            <m:t>𝑞</m:t>
                          </m:r>
                        </m:sub>
                        <m:sup/>
                        <m:e>
                          <m:r>
                            <a:rPr lang="en-US" sz="1800">
                              <a:solidFill>
                                <a:schemeClr val="tx1"/>
                              </a:solidFill>
                              <a:latin typeface="Cambria Math" panose="02040503050406030204" pitchFamily="18" charset="0"/>
                            </a:rPr>
                            <m:t> </m:t>
                          </m:r>
                        </m:e>
                      </m:nary>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Loss</m:t>
                          </m:r>
                        </m:e>
                        <m:sub>
                          <m:r>
                            <a:rPr lang="en-US" sz="1800">
                              <a:solidFill>
                                <a:schemeClr val="tx1"/>
                              </a:solidFill>
                              <a:latin typeface="Cambria Math" panose="02040503050406030204" pitchFamily="18" charset="0"/>
                            </a:rPr>
                            <m:t>𝑞</m:t>
                          </m:r>
                        </m:sub>
                      </m:sSub>
                      <m:r>
                        <a:rPr lang="en-US" sz="1800" b="0" i="0" smtClean="0">
                          <a:solidFill>
                            <a:schemeClr val="tx1"/>
                          </a:solidFill>
                          <a:latin typeface="Cambria Math" panose="02040503050406030204" pitchFamily="18" charset="0"/>
                        </a:rPr>
                        <m:t> </m:t>
                      </m:r>
                    </m:oMath>
                  </m:oMathPara>
                </a14:m>
                <a:endParaRPr lang="en-US" sz="1800" b="0" dirty="0">
                  <a:solidFill>
                    <a:schemeClr val="tx1"/>
                  </a:solidFill>
                  <a:latin typeface="Calibri" panose="020F0502020204030204" pitchFamily="34" charset="0"/>
                </a:endParaRPr>
              </a:p>
              <a:p>
                <a:pPr marL="0" marR="0" indent="0" algn="ctr">
                  <a:spcBef>
                    <a:spcPts val="0"/>
                  </a:spcBef>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such that </a:t>
                </a:r>
                <a14:m>
                  <m:oMath xmlns:m="http://schemas.openxmlformats.org/officeDocument/2006/math">
                    <m:r>
                      <a:rPr lang="en-US" sz="1800">
                        <a:solidFill>
                          <a:schemeClr val="tx1"/>
                        </a:solidFill>
                        <a:latin typeface="Cambria Math" panose="02040503050406030204" pitchFamily="18" charset="0"/>
                      </a:rPr>
                      <m:t>𝑝</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𝑏</m:t>
                            </m:r>
                          </m:sub>
                        </m:sSub>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a:solidFill>
                          <a:schemeClr val="tx1"/>
                        </a:solidFill>
                        <a:latin typeface="Cambria Math" panose="02040503050406030204" pitchFamily="18" charset="0"/>
                      </a:rPr>
                      <m:t>𝑞</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𝑐𝑏</m:t>
                            </m:r>
                          </m:sub>
                        </m:sSub>
                      </m:e>
                    </m:d>
                    <m:r>
                      <a:rPr lang="en-US" sz="1800">
                        <a:solidFill>
                          <a:schemeClr val="tx1"/>
                        </a:solidFill>
                        <a:latin typeface="Cambria Math" panose="02040503050406030204" pitchFamily="18" charset="0"/>
                      </a:rPr>
                      <m:t>.</m:t>
                    </m:r>
                  </m:oMath>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55877"/>
                <a:ext cx="8229600" cy="4969735"/>
              </a:xfrm>
              <a:blipFill>
                <a:blip r:embed="rId2"/>
                <a:stretch>
                  <a:fillRect l="-593" t="-613" r="-5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48</a:t>
            </a:fld>
            <a:endParaRPr lang="en-US"/>
          </a:p>
        </p:txBody>
      </p:sp>
      <p:sp>
        <p:nvSpPr>
          <p:cNvPr id="6" name="Text Placeholder 4">
            <a:extLst>
              <a:ext uri="{FF2B5EF4-FFF2-40B4-BE49-F238E27FC236}">
                <a16:creationId xmlns:a16="http://schemas.microsoft.com/office/drawing/2014/main" id="{2C2D2F64-A0E0-44EA-8011-7636B5445EE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7351986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55877"/>
                <a:ext cx="8229600" cy="4969735"/>
              </a:xfrm>
            </p:spPr>
            <p:txBody>
              <a:bodyPr/>
              <a:lstStyle/>
              <a:p>
                <a:pPr>
                  <a:spcBef>
                    <a:spcPts val="0"/>
                  </a:spcBef>
                  <a:spcAft>
                    <a:spcPts val="1200"/>
                  </a:spcAft>
                </a:pPr>
                <a14:m>
                  <m:oMath xmlns:m="http://schemas.openxmlformats.org/officeDocument/2006/math">
                    <m:r>
                      <a:rPr lang="en-US" sz="1800">
                        <a:solidFill>
                          <a:schemeClr val="tx1"/>
                        </a:solidFill>
                        <a:latin typeface="Cambria Math" panose="02040503050406030204" pitchFamily="18" charset="0"/>
                      </a:rPr>
                      <m:t>𝑇</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𝐶</m:t>
                        </m:r>
                      </m:e>
                      <m:sub>
                        <m:r>
                          <a:rPr lang="en-US" sz="1800">
                            <a:solidFill>
                              <a:schemeClr val="tx1"/>
                            </a:solidFill>
                            <a:latin typeface="Cambria Math" panose="02040503050406030204" pitchFamily="18" charset="0"/>
                          </a:rPr>
                          <m:t>𝑗</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capacity of the </a:t>
                </a: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𝑗</m:t>
                        </m:r>
                      </m:e>
                      <m:sup>
                        <m:r>
                          <m:rPr>
                            <m:sty m:val="p"/>
                          </m:rPr>
                          <a:rPr lang="en-US" sz="1800">
                            <a:solidFill>
                              <a:schemeClr val="tx1"/>
                            </a:solidFill>
                            <a:latin typeface="Cambria Math" panose="02040503050406030204" pitchFamily="18" charset="0"/>
                          </a:rPr>
                          <m:t>th</m:t>
                        </m:r>
                      </m:sup>
                    </m:s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transformer,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𝑇</m:t>
                        </m:r>
                      </m:e>
                      <m:sub>
                        <m:r>
                          <a:rPr lang="en-US" sz="1800">
                            <a:solidFill>
                              <a:schemeClr val="tx1"/>
                            </a:solidFill>
                            <a:latin typeface="Cambria Math" panose="02040503050406030204" pitchFamily="18" charset="0"/>
                          </a:rPr>
                          <m:t>𝐿𝐿</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total load plus losses on the system, </a:t>
                </a:r>
                <a14:m>
                  <m:oMath xmlns:m="http://schemas.openxmlformats.org/officeDocument/2006/math">
                    <m:sSub>
                      <m:sSubPr>
                        <m:ctrlPr>
                          <a:rPr lang="en-US" sz="1800" i="1">
                            <a:solidFill>
                              <a:schemeClr val="tx1"/>
                            </a:solidFill>
                            <a:latin typeface="Cambria Math" panose="02040503050406030204" pitchFamily="18" charset="0"/>
                          </a:rPr>
                        </m:ctrlPr>
                      </m:sSubPr>
                      <m:e>
                        <m:r>
                          <m:rPr>
                            <m:sty m:val="p"/>
                          </m:rPr>
                          <a:rPr lang="en-US" sz="1800">
                            <a:solidFill>
                              <a:schemeClr val="tx1"/>
                            </a:solidFill>
                            <a:latin typeface="Cambria Math" panose="02040503050406030204" pitchFamily="18" charset="0"/>
                          </a:rPr>
                          <m:t>Load</m:t>
                        </m:r>
                      </m:e>
                      <m:sub>
                        <m:r>
                          <a:rPr lang="en-US" sz="1800">
                            <a:solidFill>
                              <a:schemeClr val="tx1"/>
                            </a:solidFill>
                            <a:latin typeface="Cambria Math" panose="02040503050406030204" pitchFamily="18" charset="0"/>
                          </a:rPr>
                          <m:t>𝑝</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load on bus </a:t>
                </a:r>
                <a14:m>
                  <m:oMath xmlns:m="http://schemas.openxmlformats.org/officeDocument/2006/math">
                    <m:r>
                      <a:rPr lang="en-US" sz="1800">
                        <a:solidFill>
                          <a:schemeClr val="tx1"/>
                        </a:solidFill>
                        <a:latin typeface="Cambria Math" panose="02040503050406030204" pitchFamily="18" charset="0"/>
                      </a:rPr>
                      <m:t>𝑝</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800" i="1">
                            <a:solidFill>
                              <a:schemeClr val="tx1"/>
                            </a:solidFill>
                            <a:latin typeface="Cambria Math" panose="02040503050406030204" pitchFamily="18" charset="0"/>
                          </a:rPr>
                        </m:ctrlPr>
                      </m:sSubPr>
                      <m:e>
                        <m:r>
                          <m:rPr>
                            <m:nor/>
                          </m:rP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m:t>Loss</m:t>
                        </m:r>
                      </m:e>
                      <m:sub>
                        <m:r>
                          <a:rPr lang="en-US" sz="1800">
                            <a:solidFill>
                              <a:schemeClr val="tx1"/>
                            </a:solidFill>
                            <a:latin typeface="Cambria Math" panose="02040503050406030204" pitchFamily="18" charset="0"/>
                          </a:rPr>
                          <m:t>𝑞</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loss on the </a:t>
                </a:r>
                <a14:m>
                  <m:oMath xmlns:m="http://schemas.openxmlformats.org/officeDocument/2006/math">
                    <m:sSup>
                      <m:sSupPr>
                        <m:ctrlPr>
                          <a:rPr lang="en-US" sz="1800" i="1">
                            <a:solidFill>
                              <a:schemeClr val="tx1"/>
                            </a:solidFill>
                            <a:latin typeface="Cambria Math" panose="02040503050406030204" pitchFamily="18" charset="0"/>
                          </a:rPr>
                        </m:ctrlPr>
                      </m:sSupPr>
                      <m:e>
                        <m:r>
                          <a:rPr lang="en-US" sz="1800">
                            <a:solidFill>
                              <a:schemeClr val="tx1"/>
                            </a:solidFill>
                            <a:latin typeface="Cambria Math" panose="02040503050406030204" pitchFamily="18" charset="0"/>
                          </a:rPr>
                          <m:t>𝑞</m:t>
                        </m:r>
                      </m:e>
                      <m:sup>
                        <m:r>
                          <m:rPr>
                            <m:sty m:val="p"/>
                          </m:rPr>
                          <a:rPr lang="en-US" sz="1800">
                            <a:solidFill>
                              <a:schemeClr val="tx1"/>
                            </a:solidFill>
                            <a:latin typeface="Cambria Math" panose="02040503050406030204" pitchFamily="18" charset="0"/>
                          </a:rPr>
                          <m:t>th</m:t>
                        </m:r>
                      </m:sup>
                    </m:sSup>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connected branch,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𝑏</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number of buses,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𝑁</m:t>
                        </m:r>
                      </m:e>
                      <m:sub>
                        <m:r>
                          <a:rPr lang="en-US" sz="1800" i="1">
                            <a:solidFill>
                              <a:schemeClr val="tx1"/>
                            </a:solidFill>
                            <a:latin typeface="Cambria Math" panose="02040503050406030204" pitchFamily="18" charset="0"/>
                          </a:rPr>
                          <m:t>𝑐𝑏</m:t>
                        </m:r>
                      </m:sub>
                    </m:sSub>
                  </m:oMath>
                </a14:m>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is the number of connected branches.</a:t>
                </a:r>
              </a:p>
              <a:p>
                <a:pPr marL="0" marR="0" indent="0" algn="ctr">
                  <a:spcBef>
                    <a:spcPts val="0"/>
                  </a:spcBef>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55877"/>
                <a:ext cx="8229600" cy="4969735"/>
              </a:xfrm>
              <a:blipFill>
                <a:blip r:embed="rId2"/>
                <a:stretch>
                  <a:fillRect l="-148" t="-490"/>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49</a:t>
            </a:fld>
            <a:endParaRPr lang="en-US"/>
          </a:p>
        </p:txBody>
      </p:sp>
      <p:sp>
        <p:nvSpPr>
          <p:cNvPr id="6" name="Text Placeholder 4">
            <a:extLst>
              <a:ext uri="{FF2B5EF4-FFF2-40B4-BE49-F238E27FC236}">
                <a16:creationId xmlns:a16="http://schemas.microsoft.com/office/drawing/2014/main" id="{B9DB5331-D2EF-4B79-92C0-7863389F7D95}"/>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80415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278130"/>
            <a:ext cx="8229600" cy="625471"/>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890473"/>
            <a:ext cx="8229600" cy="534967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Outage management system tasks: </a:t>
            </a:r>
            <a:r>
              <a:rPr lang="en-US" sz="1800" b="1" i="0" dirty="0">
                <a:solidFill>
                  <a:schemeClr val="tx1"/>
                </a:solidFill>
                <a:effectLst/>
                <a:latin typeface="Calibri" panose="020F0502020204030204" pitchFamily="34" charset="0"/>
                <a:cs typeface="Calibri" panose="020F0502020204030204" pitchFamily="34" charset="0"/>
              </a:rPr>
              <a:t>fault location</a:t>
            </a:r>
            <a:r>
              <a:rPr lang="en-US" sz="1800" b="0" i="0" dirty="0">
                <a:solidFill>
                  <a:schemeClr val="tx1"/>
                </a:solidFill>
                <a:effectLst/>
                <a:latin typeface="Calibri" panose="020F0502020204030204" pitchFamily="34" charset="0"/>
                <a:cs typeface="Calibri" panose="020F0502020204030204" pitchFamily="34" charset="0"/>
              </a:rPr>
              <a:t>, </a:t>
            </a:r>
            <a:r>
              <a:rPr lang="en-US" sz="1800" b="1" i="0" dirty="0">
                <a:solidFill>
                  <a:schemeClr val="tx1"/>
                </a:solidFill>
                <a:effectLst/>
                <a:latin typeface="Calibri" panose="020F0502020204030204" pitchFamily="34" charset="0"/>
                <a:cs typeface="Calibri" panose="020F0502020204030204" pitchFamily="34" charset="0"/>
              </a:rPr>
              <a:t>fault isolation</a:t>
            </a:r>
            <a:r>
              <a:rPr lang="en-US" sz="1800" b="0" i="0" dirty="0">
                <a:solidFill>
                  <a:schemeClr val="tx1"/>
                </a:solidFill>
                <a:effectLst/>
                <a:latin typeface="Calibri" panose="020F0502020204030204" pitchFamily="34" charset="0"/>
                <a:cs typeface="Calibri" panose="020F0502020204030204" pitchFamily="34" charset="0"/>
              </a:rPr>
              <a:t>, and </a:t>
            </a:r>
            <a:r>
              <a:rPr lang="en-US" sz="1800" b="1" i="0" dirty="0">
                <a:solidFill>
                  <a:schemeClr val="tx1"/>
                </a:solidFill>
                <a:effectLst/>
                <a:latin typeface="Calibri" panose="020F0502020204030204" pitchFamily="34" charset="0"/>
                <a:cs typeface="Calibri" panose="020F0502020204030204" pitchFamily="34" charset="0"/>
              </a:rPr>
              <a:t>service restoration</a:t>
            </a:r>
            <a:r>
              <a:rPr lang="en-US" sz="1800" b="0" i="0" dirty="0">
                <a:solidFill>
                  <a:schemeClr val="tx1"/>
                </a:solidFill>
                <a:effectLst/>
                <a:latin typeface="Calibri" panose="020F0502020204030204" pitchFamily="34" charset="0"/>
                <a:cs typeface="Calibri" panose="020F0502020204030204" pitchFamily="34" charset="0"/>
              </a:rPr>
              <a:t>.</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Fault location can be determined using real-time measurements from protective devices or other devices installed at a strategic location on the system. </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New techniques based on voltage sag and current rise are being developed.</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Peer-to-peer communication among devices and with the control center enhances fault location.</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Outage location can also be based on information gathered from customers’ premises from smart meters or customer calls. </a:t>
            </a:r>
          </a:p>
          <a:p>
            <a:pPr algn="just">
              <a:lnSpc>
                <a:spcPct val="120000"/>
              </a:lnSpc>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Outage management takes on a different meaning for utilities in the event of major storms (tornadoes, hurricanes, ice storms).</a:t>
            </a:r>
          </a:p>
          <a:p>
            <a:pPr lvl="1" algn="just">
              <a:lnSpc>
                <a:spcPct val="12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Normal utility operations cease, and all resources are focused on repairing the system and restoring power.</a:t>
            </a:r>
          </a:p>
          <a:p>
            <a:pPr lvl="1" algn="just">
              <a:lnSpc>
                <a:spcPct val="120000"/>
              </a:lnSpc>
              <a:buFont typeface="Courier New" panose="02070309020205020404" pitchFamily="49" charset="0"/>
              <a:buChar char="o"/>
            </a:pPr>
            <a:r>
              <a:rPr lang="en-US" sz="1800" b="0" i="0" dirty="0">
                <a:solidFill>
                  <a:schemeClr val="tx1"/>
                </a:solidFill>
                <a:effectLst/>
                <a:latin typeface="Calibri" panose="020F0502020204030204" pitchFamily="34" charset="0"/>
                <a:cs typeface="Calibri" panose="020F0502020204030204" pitchFamily="34" charset="0"/>
              </a:rPr>
              <a:t>Thousands of customers can be affected by storm-related outages.</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5</a:t>
            </a:fld>
            <a:endParaRPr lang="en-US"/>
          </a:p>
        </p:txBody>
      </p:sp>
      <p:sp>
        <p:nvSpPr>
          <p:cNvPr id="6" name="Text Placeholder 4">
            <a:extLst>
              <a:ext uri="{FF2B5EF4-FFF2-40B4-BE49-F238E27FC236}">
                <a16:creationId xmlns:a16="http://schemas.microsoft.com/office/drawing/2014/main" id="{041A1FF2-9009-459E-AE3F-3EDD6FE048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6015539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1.4.1 Multi-Objective Reconfiguration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1018027"/>
                <a:ext cx="8229600" cy="4388297"/>
              </a:xfrm>
            </p:spPr>
            <p:txBody>
              <a:bodyPr/>
              <a:lstStyle/>
              <a:p>
                <a:pPr>
                  <a:spcBef>
                    <a:spcPts val="0"/>
                  </a:spcBef>
                  <a:spcAft>
                    <a:spcPts val="600"/>
                  </a:spcAft>
                  <a:buFont typeface="Wingdings" panose="05000000000000000000" pitchFamily="2" charset="2"/>
                  <a:buChar char="q"/>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Minimization of Voltage Deviation</a:t>
                </a:r>
              </a:p>
              <a:p>
                <a:pPr marL="0" marR="0">
                  <a:spcBef>
                    <a:spcPts val="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Voltage deviation from 1 per unit is defined as</a:t>
                </a:r>
              </a:p>
              <a:p>
                <a:pPr marL="0" marR="0" indent="0">
                  <a:spcBef>
                    <a:spcPts val="0"/>
                  </a:spcBef>
                  <a:spcAft>
                    <a:spcPts val="600"/>
                  </a:spcAft>
                  <a:buNone/>
                </a:pPr>
                <a14:m>
                  <m:oMathPara xmlns:m="http://schemas.openxmlformats.org/officeDocument/2006/math">
                    <m:oMathParaPr>
                      <m:jc m:val="centerGroup"/>
                    </m:oMathParaPr>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𝑓</m:t>
                          </m:r>
                        </m:e>
                        <m:sub>
                          <m:r>
                            <a:rPr lang="en-US" sz="1800">
                              <a:solidFill>
                                <a:schemeClr val="tx1"/>
                              </a:solidFill>
                              <a:latin typeface="Cambria Math" panose="02040503050406030204" pitchFamily="18" charset="0"/>
                            </a:rPr>
                            <m:t>3</m:t>
                          </m:r>
                        </m:sub>
                      </m:sSub>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𝐺</m:t>
                      </m:r>
                      <m:r>
                        <a:rPr lang="en-US" sz="1800">
                          <a:solidFill>
                            <a:schemeClr val="tx1"/>
                          </a:solidFill>
                          <a:latin typeface="Cambria Math" panose="02040503050406030204" pitchFamily="18" charset="0"/>
                        </a:rPr>
                        <m:t>)=</m:t>
                      </m:r>
                      <m:r>
                        <m:rPr>
                          <m:sty m:val="p"/>
                        </m:rPr>
                        <a:rPr lang="en-US" sz="1800">
                          <a:solidFill>
                            <a:schemeClr val="tx1"/>
                          </a:solidFill>
                          <a:latin typeface="Cambria Math" panose="02040503050406030204" pitchFamily="18" charset="0"/>
                        </a:rPr>
                        <m:t>max</m:t>
                      </m:r>
                      <m:d>
                        <m:dPr>
                          <m:begChr m:val="{"/>
                          <m:endChr m:val="}"/>
                          <m:ctrlPr>
                            <a:rPr lang="en-US" sz="1800" i="1">
                              <a:solidFill>
                                <a:schemeClr val="tx1"/>
                              </a:solidFill>
                              <a:latin typeface="Cambria Math" panose="02040503050406030204" pitchFamily="18" charset="0"/>
                            </a:rPr>
                          </m:ctrlPr>
                        </m:dPr>
                        <m:e>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m:t>
                              </m:r>
                              <m:r>
                                <m:rPr>
                                  <m:sty m:val="p"/>
                                </m:rPr>
                                <a:rPr lang="en-US" sz="1800">
                                  <a:solidFill>
                                    <a:schemeClr val="tx1"/>
                                  </a:solidFill>
                                  <a:latin typeface="Cambria Math" panose="02040503050406030204" pitchFamily="18" charset="0"/>
                                </a:rPr>
                                <m:t>min</m:t>
                              </m:r>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𝑖</m:t>
                                      </m:r>
                                    </m:sub>
                                  </m:sSub>
                                </m:e>
                              </m:d>
                            </m:e>
                          </m:d>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m:t>
                              </m:r>
                              <m:r>
                                <m:rPr>
                                  <m:sty m:val="p"/>
                                </m:rPr>
                                <a:rPr lang="en-US" sz="1800">
                                  <a:solidFill>
                                    <a:schemeClr val="tx1"/>
                                  </a:solidFill>
                                  <a:latin typeface="Cambria Math" panose="02040503050406030204" pitchFamily="18" charset="0"/>
                                </a:rPr>
                                <m:t>max</m:t>
                              </m:r>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𝑖</m:t>
                                      </m:r>
                                    </m:sub>
                                  </m:sSub>
                                </m:e>
                              </m:d>
                            </m:e>
                          </m:d>
                        </m:e>
                      </m:d>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r">
                  <a:spcBef>
                    <a:spcPts val="0"/>
                  </a:spcBef>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r>
                      <a:rPr lang="en-US" sz="1800">
                        <a:solidFill>
                          <a:schemeClr val="tx1"/>
                        </a:solidFill>
                        <a:latin typeface="Cambria Math" panose="02040503050406030204" pitchFamily="18" charset="0"/>
                      </a:rPr>
                      <m:t>𝑖</m:t>
                    </m:r>
                    <m:r>
                      <a:rPr lang="en-US" sz="1800">
                        <a:solidFill>
                          <a:schemeClr val="tx1"/>
                        </a:solidFill>
                        <a:latin typeface="Cambria Math" panose="02040503050406030204" pitchFamily="18" charset="0"/>
                      </a:rPr>
                      <m:t>∈</m:t>
                    </m:r>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1,2,…,</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𝑁</m:t>
                            </m:r>
                          </m:e>
                          <m:sub>
                            <m:r>
                              <a:rPr lang="en-US" sz="1800">
                                <a:solidFill>
                                  <a:schemeClr val="tx1"/>
                                </a:solidFill>
                                <a:latin typeface="Cambria Math" panose="02040503050406030204" pitchFamily="18" charset="0"/>
                              </a:rPr>
                              <m:t>𝑏</m:t>
                            </m:r>
                          </m:sub>
                        </m:sSub>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𝑉</m:t>
                        </m:r>
                      </m:e>
                      <m:sub>
                        <m:r>
                          <a:rPr lang="en-US" sz="1800">
                            <a:solidFill>
                              <a:schemeClr val="tx1"/>
                            </a:solidFill>
                            <a:latin typeface="Cambria Math" panose="02040503050406030204" pitchFamily="18" charset="0"/>
                          </a:rPr>
                          <m:t>𝑖</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the voltage on the </a:t>
                </a:r>
                <a14:m>
                  <m:oMath xmlns:m="http://schemas.openxmlformats.org/officeDocument/2006/math">
                    <m:r>
                      <a:rPr lang="en-US" sz="1800">
                        <a:solidFill>
                          <a:schemeClr val="tx1"/>
                        </a:solidFill>
                        <a:latin typeface="Cambria Math" panose="02040503050406030204" pitchFamily="18" charset="0"/>
                      </a:rPr>
                      <m:t>𝑖</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bus.</a:t>
                </a:r>
              </a:p>
              <a:p>
                <a:pPr>
                  <a:spcBef>
                    <a:spcPts val="0"/>
                  </a:spcBef>
                  <a:spcAft>
                    <a:spcPts val="6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spcBef>
                    <a:spcPts val="0"/>
                  </a:spcBef>
                  <a:spcAft>
                    <a:spcPts val="6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1018027"/>
                <a:ext cx="8229600" cy="4388297"/>
              </a:xfrm>
              <a:blipFill>
                <a:blip r:embed="rId2"/>
                <a:stretch>
                  <a:fillRect l="-148" t="-694" r="-5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50</a:t>
            </a:fld>
            <a:endParaRPr lang="en-US"/>
          </a:p>
        </p:txBody>
      </p:sp>
      <p:sp>
        <p:nvSpPr>
          <p:cNvPr id="6" name="Text Placeholder 4">
            <a:extLst>
              <a:ext uri="{FF2B5EF4-FFF2-40B4-BE49-F238E27FC236}">
                <a16:creationId xmlns:a16="http://schemas.microsoft.com/office/drawing/2014/main" id="{EA8BD790-6C94-49E1-96B2-CFDFE66768BB}"/>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7648650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69916"/>
            <a:ext cx="8635181" cy="625471"/>
          </a:xfrm>
        </p:spPr>
        <p:txBody>
          <a:bodyPr/>
          <a:lstStyle/>
          <a:p>
            <a:r>
              <a:rPr lang="en-US" dirty="0"/>
              <a:t>1.5 Distribution System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633502"/>
            <a:ext cx="8229600" cy="3958072"/>
          </a:xfrm>
        </p:spPr>
        <p:txBody>
          <a:bodyPr/>
          <a:lstStyle/>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Chapter 5, we had introduced the concept of cold load pickup (CLPU) and its impacts on the operation and planning of distribution systems. </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this slide, we revisit the topic and provide more details with a few illustrative examples.</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Note that if the service interruption is of short duration, the enduring component of CLPU is not important during restoration.</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However, if the interruption is long, the enduring component of CLPU can have significant impact, particularly in systems with high penetration of thermostatically controlled devices. </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such situations, step‐by‐step restoration, as discussed in the following section, may be required instead of restoration of all of the loads in one step.</a:t>
            </a: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0"/>
              </a:spcBef>
              <a:spcAft>
                <a:spcPts val="12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51</a:t>
            </a:fld>
            <a:endParaRPr lang="en-US"/>
          </a:p>
        </p:txBody>
      </p:sp>
      <p:sp>
        <p:nvSpPr>
          <p:cNvPr id="6" name="Text Placeholder 4">
            <a:extLst>
              <a:ext uri="{FF2B5EF4-FFF2-40B4-BE49-F238E27FC236}">
                <a16:creationId xmlns:a16="http://schemas.microsoft.com/office/drawing/2014/main" id="{D2A9CB23-21BF-4386-AE76-13FF643A7DC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157599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2" y="682177"/>
            <a:ext cx="4916921" cy="4087744"/>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distribution system depicted in the right-hand side figure features remotely controlled sectionalizing switches on the main feeders that can be opened and closed to supply power to the respective stations.</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We assume that the total substation transformer capacity is not sufficient to switch on all the loads simultaneously due to system undiversified load resulting from long outage duration.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general, loss of diversity depends on both the outage duration and outside temperature. For example, on a very hot summer day, even shorter outage durations may result in a complete loss of diversity because temperature inside the houses will increase faster to reach the ambient temperature, resulting in quicker diversity loss. </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52</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9" name="Text Placeholder 4">
            <a:extLst>
              <a:ext uri="{FF2B5EF4-FFF2-40B4-BE49-F238E27FC236}">
                <a16:creationId xmlns:a16="http://schemas.microsoft.com/office/drawing/2014/main" id="{B06DAED6-2831-4CB6-97AC-1EC7F7BF488D}"/>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22830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2" y="682177"/>
            <a:ext cx="4916921" cy="4087744"/>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Typically, we can consider that the diversity will be completely lost if the outage lasts for more than half an hour.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Switching power to loads during CLPU is dependent on the transformer loading capacity.</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the loading capacity is exceeded, sections need to be restored sequentially.</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Sections with priority loads such as hospital, fire station, and police station must be supplied power as soon as possible.</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Priority loads are included in the restoration procedure as the priority constraints.</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Also, if a section that needs to be supplied power is at the end of the feeder, then all the in‐between sections on that feeder must be supplied power first.</a:t>
            </a:r>
          </a:p>
          <a:p>
            <a:pPr algn="just">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53</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D4881EBE-8497-4AEB-AFEE-3C91B748ADE8}"/>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309736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2" y="682177"/>
            <a:ext cx="4916921" cy="4087744"/>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Thus, the selection of a section to restore power will require energizing the upstream sections on the feeder.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These types of constraints are called precedence constraints, which are unavoidable when a feeder is divided into sections with sectionalizing switches.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flexibility of restoring power can be increased by installing single‐phase sectionalizing switches on the laterals.</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that case, loads on the laterals can be restored without any precedence restrictions.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only restriction would be that the main feeders to which laterals are connected must have power before restoration can start.</a:t>
            </a:r>
          </a:p>
          <a:p>
            <a:pPr marL="0" indent="0" algn="just">
              <a:spcAft>
                <a:spcPts val="12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54</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B02D8FEF-1EC6-42E7-BCF2-A607F55446AC}"/>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3592121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1" y="79088"/>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2532" y="682177"/>
            <a:ext cx="4916921" cy="4087744"/>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Installing single‐phase sectionalizing switches increases flexibility but, on the other hand, complicates the restoration procedure, and the cost becomes prohibitive.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Since each lateral is connected to one phase, several switches on the laterals would have to be operated simultaneously to restore a section of the distribution system instead of one three‐phase switch on the main feeder.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Such a scheme for restoration based on single‐phase sections could be complicated and nonpractical. </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other words, the outcome of restoration based on this approach may not improve sufficiently to justify additional expenses and increased complexity.</a:t>
            </a:r>
            <a:r>
              <a:rPr lang="en-US" sz="1800" dirty="0">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endParaRPr lang="en-US" sz="1800" dirty="0">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55</a:t>
            </a:fld>
            <a:endParaRPr lang="en-US"/>
          </a:p>
        </p:txBody>
      </p:sp>
      <p:pic>
        <p:nvPicPr>
          <p:cNvPr id="7" name="Picture 6">
            <a:extLst>
              <a:ext uri="{FF2B5EF4-FFF2-40B4-BE49-F238E27FC236}">
                <a16:creationId xmlns:a16="http://schemas.microsoft.com/office/drawing/2014/main" id="{CCB38257-FF86-6FC0-6CB9-234950F3E009}"/>
              </a:ext>
            </a:extLst>
          </p:cNvPr>
          <p:cNvPicPr>
            <a:picLocks noChangeAspect="1"/>
          </p:cNvPicPr>
          <p:nvPr/>
        </p:nvPicPr>
        <p:blipFill>
          <a:blip r:embed="rId2"/>
          <a:stretch>
            <a:fillRect/>
          </a:stretch>
        </p:blipFill>
        <p:spPr>
          <a:xfrm>
            <a:off x="5289454" y="1407689"/>
            <a:ext cx="3802928" cy="2588162"/>
          </a:xfrm>
          <a:prstGeom prst="rect">
            <a:avLst/>
          </a:prstGeom>
        </p:spPr>
      </p:pic>
      <p:sp>
        <p:nvSpPr>
          <p:cNvPr id="11" name="TextBox 10">
            <a:extLst>
              <a:ext uri="{FF2B5EF4-FFF2-40B4-BE49-F238E27FC236}">
                <a16:creationId xmlns:a16="http://schemas.microsoft.com/office/drawing/2014/main" id="{E5C78732-826E-AC35-A1D8-9EE4FE5429F6}"/>
              </a:ext>
            </a:extLst>
          </p:cNvPr>
          <p:cNvSpPr txBox="1"/>
          <p:nvPr/>
        </p:nvSpPr>
        <p:spPr>
          <a:xfrm>
            <a:off x="5621072" y="4070597"/>
            <a:ext cx="36329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sp>
        <p:nvSpPr>
          <p:cNvPr id="8" name="Text Placeholder 4">
            <a:extLst>
              <a:ext uri="{FF2B5EF4-FFF2-40B4-BE49-F238E27FC236}">
                <a16:creationId xmlns:a16="http://schemas.microsoft.com/office/drawing/2014/main" id="{06AA47C8-8FDC-4E84-B47A-9100C399AD0A}"/>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6762397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519166" y="683302"/>
            <a:ext cx="8023701" cy="1026965"/>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Aggregated load of each section follows the delayed exponential characteristics. The load for section i as a function of time is shown in the bottom right figure and given below:</a:t>
            </a:r>
          </a:p>
          <a:p>
            <a:pPr algn="just">
              <a:spcAft>
                <a:spcPts val="6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buFont typeface="Arial" panose="020B0604020202020204" pitchFamily="34" charset="0"/>
              <a:buChar char="•"/>
            </a:pP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56</a:t>
            </a:fld>
            <a:endParaRPr lang="en-US"/>
          </a:p>
        </p:txBody>
      </p:sp>
      <p:pic>
        <p:nvPicPr>
          <p:cNvPr id="10" name="Picture 9">
            <a:extLst>
              <a:ext uri="{FF2B5EF4-FFF2-40B4-BE49-F238E27FC236}">
                <a16:creationId xmlns:a16="http://schemas.microsoft.com/office/drawing/2014/main" id="{F41D53A3-E855-66A1-3C3C-FFAC681BF68C}"/>
              </a:ext>
            </a:extLst>
          </p:cNvPr>
          <p:cNvPicPr>
            <a:picLocks noChangeAspect="1"/>
          </p:cNvPicPr>
          <p:nvPr/>
        </p:nvPicPr>
        <p:blipFill>
          <a:blip r:embed="rId2"/>
          <a:stretch>
            <a:fillRect/>
          </a:stretch>
        </p:blipFill>
        <p:spPr>
          <a:xfrm>
            <a:off x="5044097" y="2171968"/>
            <a:ext cx="3904671" cy="2129100"/>
          </a:xfrm>
          <a:prstGeom prst="rect">
            <a:avLst/>
          </a:prstGeom>
        </p:spPr>
      </p:pic>
      <p:sp>
        <p:nvSpPr>
          <p:cNvPr id="12" name="TextBox 11">
            <a:extLst>
              <a:ext uri="{FF2B5EF4-FFF2-40B4-BE49-F238E27FC236}">
                <a16:creationId xmlns:a16="http://schemas.microsoft.com/office/drawing/2014/main" id="{AD3E869E-F679-4979-3FDE-7A7BC6AE1F95}"/>
              </a:ext>
            </a:extLst>
          </p:cNvPr>
          <p:cNvSpPr txBox="1"/>
          <p:nvPr/>
        </p:nvSpPr>
        <p:spPr>
          <a:xfrm>
            <a:off x="5181601" y="4225770"/>
            <a:ext cx="3647742"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Load of section </a:t>
            </a:r>
            <a:r>
              <a:rPr lang="en-US" sz="1400" i="1" dirty="0">
                <a:latin typeface="Calibri" panose="020F0502020204030204" pitchFamily="34" charset="0"/>
                <a:ea typeface="Calibri" panose="020F0502020204030204" pitchFamily="34" charset="0"/>
                <a:cs typeface="Calibri" panose="020F0502020204030204" pitchFamily="34" charset="0"/>
              </a:rPr>
              <a:t>i</a:t>
            </a:r>
            <a:r>
              <a:rPr lang="en-US" sz="1400" dirty="0">
                <a:latin typeface="Calibri" panose="020F0502020204030204" pitchFamily="34" charset="0"/>
                <a:ea typeface="Calibri" panose="020F0502020204030204" pitchFamily="34" charset="0"/>
                <a:cs typeface="Calibri" panose="020F0502020204030204" pitchFamily="34" charset="0"/>
              </a:rPr>
              <a:t> upon restoration following an extended outage</a:t>
            </a:r>
            <a:endParaRPr lang="en-US" sz="1400" i="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11" name="Content Placeholder 2">
                <a:extLst>
                  <a:ext uri="{FF2B5EF4-FFF2-40B4-BE49-F238E27FC236}">
                    <a16:creationId xmlns:a16="http://schemas.microsoft.com/office/drawing/2014/main" id="{1EBE96B3-5D77-421D-9A06-61084FE49CA6}"/>
                  </a:ext>
                </a:extLst>
              </p:cNvPr>
              <p:cNvSpPr txBox="1">
                <a:spLocks/>
              </p:cNvSpPr>
              <p:nvPr/>
            </p:nvSpPr>
            <p:spPr bwMode="auto">
              <a:xfrm>
                <a:off x="519166" y="1710267"/>
                <a:ext cx="4524931" cy="475604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spcAft>
                    <a:spcPts val="600"/>
                  </a:spcAft>
                  <a:buFont typeface="Times" charset="0"/>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en-US" sz="1800" i="1" kern="0"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r>
                              <a:rPr lang="en-US" sz="18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18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e>
                          <m:e>
                            <m:d>
                              <m:dPr>
                                <m:begChr m:val="["/>
                                <m:endChr m:val="]"/>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r>
                                  <a:rPr lang="en-US" sz="18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e>
                                </m:d>
                                <m:sSup>
                                  <m:sSup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𝑒</m:t>
                                    </m:r>
                                  </m:e>
                                  <m:sup>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𝑎</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d>
                                      <m:d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sup>
                                </m:sSup>
                              </m:e>
                            </m:d>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e>
                        </m:mr>
                        <m:mr>
                          <m:e/>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r>
                              <a:rPr lang="en-US" sz="18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𝑈</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sub>
                            </m:sSub>
                            <m:d>
                              <m:dPr>
                                <m:begChr m:val="["/>
                                <m:endChr m:val="]"/>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1</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e>
                            </m:d>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d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𝑡</m:t>
                                </m:r>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sz="1800" i="1" kern="0">
                                        <a:solidFill>
                                          <a:schemeClr val="tx1"/>
                                        </a:solidFill>
                                        <a:latin typeface="Cambria Math" panose="02040503050406030204" pitchFamily="18" charset="0"/>
                                        <a:ea typeface="Calibri" panose="020F0502020204030204" pitchFamily="34" charset="0"/>
                                        <a:cs typeface="Times New Roman" panose="02020603050405020304" pitchFamily="18" charset="0"/>
                                      </a:rPr>
                                      <m:t>𝑖</m:t>
                                    </m:r>
                                  </m:sub>
                                </m:sSub>
                              </m:e>
                            </m:d>
                          </m:e>
                        </m:mr>
                      </m:m>
                    </m:oMath>
                  </m:oMathPara>
                </a14:m>
                <a:endParaRPr 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Font typeface="Times" charset="0"/>
                  <a:buNone/>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where </a:t>
                </a:r>
                <a14:m>
                  <m:oMath xmlns:m="http://schemas.openxmlformats.org/officeDocument/2006/math">
                    <m:sSub>
                      <m:sSubPr>
                        <m:ctrlPr>
                          <a:rPr lang="en-US" sz="1800" i="1" kern="0">
                            <a:solidFill>
                              <a:schemeClr val="tx1"/>
                            </a:solidFill>
                            <a:latin typeface="Cambria Math" panose="02040503050406030204" pitchFamily="18" charset="0"/>
                          </a:rPr>
                        </m:ctrlPr>
                      </m:sSubPr>
                      <m:e>
                        <m:r>
                          <a:rPr lang="en-US" sz="1800" kern="0">
                            <a:solidFill>
                              <a:schemeClr val="tx1"/>
                            </a:solidFill>
                            <a:latin typeface="Cambria Math" panose="02040503050406030204" pitchFamily="18" charset="0"/>
                          </a:rPr>
                          <m:t>𝛼</m:t>
                        </m:r>
                      </m:e>
                      <m:sub>
                        <m:r>
                          <a:rPr lang="en-US" sz="1800" kern="0">
                            <a:solidFill>
                              <a:schemeClr val="tx1"/>
                            </a:solidFill>
                            <a:latin typeface="Cambria Math" panose="02040503050406030204" pitchFamily="18" charset="0"/>
                          </a:rPr>
                          <m:t>𝑖</m:t>
                        </m:r>
                      </m:sub>
                    </m:sSub>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is the rate of decay of load on the </a:t>
                </a:r>
                <a14:m>
                  <m:oMath xmlns:m="http://schemas.openxmlformats.org/officeDocument/2006/math">
                    <m:sSup>
                      <m:sSupPr>
                        <m:ctrlPr>
                          <a:rPr lang="en-US" sz="1800" i="1" kern="0" smtClean="0">
                            <a:solidFill>
                              <a:schemeClr val="tx1"/>
                            </a:solidFill>
                            <a:latin typeface="Cambria Math" panose="02040503050406030204" pitchFamily="18" charset="0"/>
                          </a:rPr>
                        </m:ctrlPr>
                      </m:sSupPr>
                      <m:e>
                        <m:r>
                          <a:rPr lang="en-US" sz="1800" i="1" kern="0" smtClean="0">
                            <a:solidFill>
                              <a:schemeClr val="tx1"/>
                            </a:solidFill>
                            <a:latin typeface="Cambria Math" panose="02040503050406030204" pitchFamily="18" charset="0"/>
                          </a:rPr>
                          <m:t>𝑖</m:t>
                        </m:r>
                      </m:e>
                      <m:sup>
                        <m:r>
                          <a:rPr lang="en-US" sz="1800" i="1" kern="0" smtClean="0">
                            <a:solidFill>
                              <a:schemeClr val="tx1"/>
                            </a:solidFill>
                            <a:latin typeface="Cambria Math" panose="02040503050406030204" pitchFamily="18" charset="0"/>
                          </a:rPr>
                          <m:t>𝑡h</m:t>
                        </m:r>
                      </m:sup>
                    </m:sSup>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1800" kern="0">
                    <a:solidFill>
                      <a:schemeClr val="tx1"/>
                    </a:solidFill>
                    <a:latin typeface="Calibri" panose="020F0502020204030204" pitchFamily="34" charset="0"/>
                    <a:ea typeface="Calibri" panose="020F0502020204030204" pitchFamily="34" charset="0"/>
                    <a:cs typeface="Calibri" panose="020F0502020204030204" pitchFamily="34" charset="0"/>
                  </a:rPr>
                  <a:t>section, and </a:t>
                </a:r>
                <a14:m>
                  <m:oMath xmlns:m="http://schemas.openxmlformats.org/officeDocument/2006/math">
                    <m:r>
                      <a:rPr lang="en-US" sz="1800" kern="0">
                        <a:solidFill>
                          <a:schemeClr val="tx1"/>
                        </a:solidFill>
                        <a:latin typeface="Cambria Math" panose="02040503050406030204" pitchFamily="18" charset="0"/>
                      </a:rPr>
                      <m:t>𝑢</m:t>
                    </m:r>
                    <m:r>
                      <a:rPr lang="en-US" sz="1800" kern="0">
                        <a:solidFill>
                          <a:schemeClr val="tx1"/>
                        </a:solidFill>
                        <a:latin typeface="Cambria Math" panose="02040503050406030204" pitchFamily="18" charset="0"/>
                      </a:rPr>
                      <m:t>(</m:t>
                    </m:r>
                    <m:r>
                      <a:rPr lang="en-US" sz="1800" kern="0">
                        <a:solidFill>
                          <a:schemeClr val="tx1"/>
                        </a:solidFill>
                        <a:latin typeface="Cambria Math" panose="02040503050406030204" pitchFamily="18" charset="0"/>
                      </a:rPr>
                      <m:t>𝑡</m:t>
                    </m:r>
                    <m:r>
                      <a:rPr lang="en-US" sz="1800" kern="0">
                        <a:solidFill>
                          <a:schemeClr val="tx1"/>
                        </a:solidFill>
                        <a:latin typeface="Cambria Math" panose="02040503050406030204" pitchFamily="18" charset="0"/>
                      </a:rPr>
                      <m:t>)</m:t>
                    </m:r>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is a unit step function, which is </a:t>
                </a:r>
                <a14:m>
                  <m:oMath xmlns:m="http://schemas.openxmlformats.org/officeDocument/2006/math">
                    <m:r>
                      <a:rPr lang="en-US" sz="1800" kern="0">
                        <a:solidFill>
                          <a:schemeClr val="tx1"/>
                        </a:solidFill>
                        <a:latin typeface="Cambria Math" panose="02040503050406030204" pitchFamily="18" charset="0"/>
                      </a:rPr>
                      <m:t>𝑢</m:t>
                    </m:r>
                    <m:r>
                      <a:rPr lang="en-US" sz="1800" kern="0">
                        <a:solidFill>
                          <a:schemeClr val="tx1"/>
                        </a:solidFill>
                        <a:latin typeface="Cambria Math" panose="02040503050406030204" pitchFamily="18" charset="0"/>
                      </a:rPr>
                      <m:t>(</m:t>
                    </m:r>
                    <m:r>
                      <a:rPr lang="en-US" sz="1800" kern="0">
                        <a:solidFill>
                          <a:schemeClr val="tx1"/>
                        </a:solidFill>
                        <a:latin typeface="Cambria Math" panose="02040503050406030204" pitchFamily="18" charset="0"/>
                      </a:rPr>
                      <m:t>𝑡</m:t>
                    </m:r>
                    <m:r>
                      <a:rPr lang="en-US" sz="1800" kern="0">
                        <a:solidFill>
                          <a:schemeClr val="tx1"/>
                        </a:solidFill>
                        <a:latin typeface="Cambria Math" panose="02040503050406030204" pitchFamily="18" charset="0"/>
                      </a:rPr>
                      <m:t>)=1</m:t>
                    </m:r>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for </a:t>
                </a:r>
                <a14:m>
                  <m:oMath xmlns:m="http://schemas.openxmlformats.org/officeDocument/2006/math">
                    <m:r>
                      <a:rPr lang="en-US" sz="1800" kern="0">
                        <a:solidFill>
                          <a:schemeClr val="tx1"/>
                        </a:solidFill>
                        <a:latin typeface="Cambria Math" panose="02040503050406030204" pitchFamily="18" charset="0"/>
                      </a:rPr>
                      <m:t>𝑡</m:t>
                    </m:r>
                    <m:r>
                      <a:rPr lang="en-US" sz="1800" kern="0">
                        <a:solidFill>
                          <a:schemeClr val="tx1"/>
                        </a:solidFill>
                        <a:latin typeface="Cambria Math" panose="02040503050406030204" pitchFamily="18" charset="0"/>
                      </a:rPr>
                      <m:t>≤0</m:t>
                    </m:r>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and </a:t>
                </a:r>
                <a14:m>
                  <m:oMath xmlns:m="http://schemas.openxmlformats.org/officeDocument/2006/math">
                    <m:r>
                      <a:rPr lang="en-US" sz="1800" kern="0">
                        <a:solidFill>
                          <a:schemeClr val="tx1"/>
                        </a:solidFill>
                        <a:latin typeface="Cambria Math" panose="02040503050406030204" pitchFamily="18" charset="0"/>
                      </a:rPr>
                      <m:t>𝑢</m:t>
                    </m:r>
                    <m:r>
                      <a:rPr lang="en-US" sz="1800" kern="0">
                        <a:solidFill>
                          <a:schemeClr val="tx1"/>
                        </a:solidFill>
                        <a:latin typeface="Cambria Math" panose="02040503050406030204" pitchFamily="18" charset="0"/>
                      </a:rPr>
                      <m:t>(</m:t>
                    </m:r>
                    <m:r>
                      <a:rPr lang="en-US" sz="1800" kern="0">
                        <a:solidFill>
                          <a:schemeClr val="tx1"/>
                        </a:solidFill>
                        <a:latin typeface="Cambria Math" panose="02040503050406030204" pitchFamily="18" charset="0"/>
                      </a:rPr>
                      <m:t>𝑡</m:t>
                    </m:r>
                    <m:r>
                      <a:rPr lang="en-US" sz="1800" kern="0">
                        <a:solidFill>
                          <a:schemeClr val="tx1"/>
                        </a:solidFill>
                        <a:latin typeface="Cambria Math" panose="02040503050406030204" pitchFamily="18" charset="0"/>
                      </a:rPr>
                      <m:t>)=0</m:t>
                    </m:r>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for </a:t>
                </a:r>
                <a14:m>
                  <m:oMath xmlns:m="http://schemas.openxmlformats.org/officeDocument/2006/math">
                    <m:r>
                      <a:rPr lang="en-US" sz="1800" kern="0">
                        <a:solidFill>
                          <a:schemeClr val="tx1"/>
                        </a:solidFill>
                        <a:latin typeface="Cambria Math" panose="02040503050406030204" pitchFamily="18" charset="0"/>
                      </a:rPr>
                      <m:t>𝑡</m:t>
                    </m:r>
                    <m:r>
                      <a:rPr lang="en-US" sz="1800" kern="0">
                        <a:solidFill>
                          <a:schemeClr val="tx1"/>
                        </a:solidFill>
                        <a:latin typeface="Cambria Math" panose="02040503050406030204" pitchFamily="18" charset="0"/>
                      </a:rPr>
                      <m:t>&lt;0</m:t>
                    </m:r>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spcAft>
                    <a:spcPts val="600"/>
                  </a:spcAft>
                  <a:buFont typeface="Times" charset="0"/>
                  <a:buNone/>
                </a:pPr>
                <a:endPar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Aft>
                    <a:spcPts val="600"/>
                  </a:spcAft>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For </a:t>
                </a:r>
                <a14:m>
                  <m:oMath xmlns:m="http://schemas.openxmlformats.org/officeDocument/2006/math">
                    <m:r>
                      <a:rPr lang="en-US" sz="1800" kern="0">
                        <a:solidFill>
                          <a:schemeClr val="tx1"/>
                        </a:solidFill>
                        <a:latin typeface="Cambria Math" panose="02040503050406030204" pitchFamily="18" charset="0"/>
                      </a:rPr>
                      <m:t>𝑡</m:t>
                    </m:r>
                    <m:r>
                      <a:rPr lang="en-US" sz="1800" kern="0">
                        <a:solidFill>
                          <a:schemeClr val="tx1"/>
                        </a:solidFill>
                        <a:latin typeface="Cambria Math" panose="02040503050406030204" pitchFamily="18" charset="0"/>
                      </a:rPr>
                      <m:t>&lt;</m:t>
                    </m:r>
                    <m:sSub>
                      <m:sSubPr>
                        <m:ctrlPr>
                          <a:rPr lang="en-US" sz="1800" i="1" kern="0">
                            <a:solidFill>
                              <a:schemeClr val="tx1"/>
                            </a:solidFill>
                            <a:latin typeface="Cambria Math" panose="02040503050406030204" pitchFamily="18" charset="0"/>
                          </a:rPr>
                        </m:ctrlPr>
                      </m:sSubPr>
                      <m:e>
                        <m:r>
                          <a:rPr lang="en-US" sz="1800" kern="0">
                            <a:solidFill>
                              <a:schemeClr val="tx1"/>
                            </a:solidFill>
                            <a:latin typeface="Cambria Math" panose="02040503050406030204" pitchFamily="18" charset="0"/>
                          </a:rPr>
                          <m:t>𝑡</m:t>
                        </m:r>
                      </m:e>
                      <m:sub>
                        <m:r>
                          <a:rPr lang="en-US" sz="1800" kern="0">
                            <a:solidFill>
                              <a:schemeClr val="tx1"/>
                            </a:solidFill>
                            <a:latin typeface="Cambria Math" panose="02040503050406030204" pitchFamily="18" charset="0"/>
                          </a:rPr>
                          <m:t>𝑖</m:t>
                        </m:r>
                      </m:sub>
                    </m:sSub>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there is no diversity among the loads because all the thermostatically controlled devices are in the ON state. The devices start entering the cyclic state after </a:t>
                </a:r>
                <a14:m>
                  <m:oMath xmlns:m="http://schemas.openxmlformats.org/officeDocument/2006/math">
                    <m:sSub>
                      <m:sSubPr>
                        <m:ctrlPr>
                          <a:rPr lang="en-US" sz="1800" i="1" kern="0">
                            <a:solidFill>
                              <a:schemeClr val="tx1"/>
                            </a:solidFill>
                            <a:latin typeface="Cambria Math" panose="02040503050406030204" pitchFamily="18" charset="0"/>
                          </a:rPr>
                        </m:ctrlPr>
                      </m:sSubPr>
                      <m:e>
                        <m:r>
                          <a:rPr lang="en-US" sz="1800" kern="0">
                            <a:solidFill>
                              <a:schemeClr val="tx1"/>
                            </a:solidFill>
                            <a:latin typeface="Cambria Math" panose="02040503050406030204" pitchFamily="18" charset="0"/>
                          </a:rPr>
                          <m:t>𝑡</m:t>
                        </m:r>
                      </m:e>
                      <m:sub>
                        <m:r>
                          <a:rPr lang="en-US" sz="1800" kern="0">
                            <a:solidFill>
                              <a:schemeClr val="tx1"/>
                            </a:solidFill>
                            <a:latin typeface="Cambria Math" panose="02040503050406030204" pitchFamily="18" charset="0"/>
                          </a:rPr>
                          <m:t>𝑖</m:t>
                        </m:r>
                      </m:sub>
                    </m:sSub>
                  </m:oMath>
                </a14:m>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and the load decreases until full diversity is restored.</a:t>
                </a:r>
              </a:p>
              <a:p>
                <a:pPr marL="0" indent="0">
                  <a:spcAft>
                    <a:spcPts val="600"/>
                  </a:spcAft>
                  <a:buFont typeface="Times" charset="0"/>
                  <a:buNone/>
                </a:pPr>
                <a:endPar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spcBef>
                    <a:spcPts val="0"/>
                  </a:spcBef>
                  <a:spcAft>
                    <a:spcPts val="600"/>
                  </a:spcAft>
                </a:pPr>
                <a:endParaRPr lang="en-US" sz="1800" b="1"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Times" charset="0"/>
                  <a:buNone/>
                </a:pPr>
                <a:endPar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spcAft>
                    <a:spcPts val="600"/>
                  </a:spcAft>
                  <a:buFont typeface="Times" charset="0"/>
                  <a:buNone/>
                </a:pPr>
                <a:r>
                  <a:rPr lang="en-US" sz="1800" kern="0" dirty="0">
                    <a:latin typeface="Calibri" panose="020F0502020204030204" pitchFamily="34" charset="0"/>
                    <a:ea typeface="Calibri" panose="020F0502020204030204" pitchFamily="34" charset="0"/>
                    <a:cs typeface="Calibri" panose="020F0502020204030204" pitchFamily="34" charset="0"/>
                  </a:rPr>
                  <a:t> </a:t>
                </a:r>
              </a:p>
              <a:p>
                <a:pPr marL="0" indent="0">
                  <a:spcAft>
                    <a:spcPts val="600"/>
                  </a:spcAft>
                  <a:buFont typeface="Times" charset="0"/>
                  <a:buNone/>
                </a:pPr>
                <a:endParaRPr 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Font typeface="Times" charset="0"/>
                  <a:buNone/>
                </a:pPr>
                <a:r>
                  <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spcAft>
                    <a:spcPts val="600"/>
                  </a:spcAft>
                  <a:buFont typeface="Times" charset="0"/>
                  <a:buNone/>
                </a:pPr>
                <a:endParaRPr lang="en-US" sz="1800" kern="0" dirty="0">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Font typeface="Times" charset="0"/>
                  <a:buNone/>
                </a:pPr>
                <a:endParaRPr lang="en-US" sz="1800" kern="0" dirty="0">
                  <a:latin typeface="Calibri" panose="020F0502020204030204" pitchFamily="34" charset="0"/>
                  <a:ea typeface="Calibri" panose="020F0502020204030204" pitchFamily="34" charset="0"/>
                  <a:cs typeface="Calibri" panose="020F0502020204030204" pitchFamily="34" charset="0"/>
                </a:endParaRPr>
              </a:p>
              <a:p>
                <a:pPr>
                  <a:spcAft>
                    <a:spcPts val="600"/>
                  </a:spcAft>
                </a:pPr>
                <a:endParaRPr lang="en-US" sz="1800" kern="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11" name="Content Placeholder 2">
                <a:extLst>
                  <a:ext uri="{FF2B5EF4-FFF2-40B4-BE49-F238E27FC236}">
                    <a16:creationId xmlns:a16="http://schemas.microsoft.com/office/drawing/2014/main" id="{1EBE96B3-5D77-421D-9A06-61084FE49CA6}"/>
                  </a:ext>
                </a:extLst>
              </p:cNvPr>
              <p:cNvSpPr txBox="1">
                <a:spLocks noRot="1" noChangeAspect="1" noMove="1" noResize="1" noEditPoints="1" noAdjustHandles="1" noChangeArrowheads="1" noChangeShapeType="1" noTextEdit="1"/>
              </p:cNvSpPr>
              <p:nvPr/>
            </p:nvSpPr>
            <p:spPr bwMode="auto">
              <a:xfrm>
                <a:off x="519166" y="1710267"/>
                <a:ext cx="4524931" cy="4756047"/>
              </a:xfrm>
              <a:prstGeom prst="rect">
                <a:avLst/>
              </a:prstGeom>
              <a:blipFill>
                <a:blip r:embed="rId3"/>
                <a:stretch>
                  <a:fillRect l="-1120" r="-1681"/>
                </a:stretch>
              </a:blipFill>
              <a:ln w="9525">
                <a:noFill/>
                <a:miter lim="800000"/>
                <a:headEnd/>
                <a:tailEnd/>
              </a:ln>
              <a:effectLst/>
            </p:spPr>
            <p:txBody>
              <a:bodyPr/>
              <a:lstStyle/>
              <a:p>
                <a:r>
                  <a:rPr lang="en-US">
                    <a:noFill/>
                  </a:rPr>
                  <a:t> </a:t>
                </a:r>
              </a:p>
            </p:txBody>
          </p:sp>
        </mc:Fallback>
      </mc:AlternateContent>
      <p:sp>
        <p:nvSpPr>
          <p:cNvPr id="13" name="Text Placeholder 4">
            <a:extLst>
              <a:ext uri="{FF2B5EF4-FFF2-40B4-BE49-F238E27FC236}">
                <a16:creationId xmlns:a16="http://schemas.microsoft.com/office/drawing/2014/main" id="{4C04BE24-E46B-4C0A-97EF-942CDCE77FB7}"/>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7329574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777871"/>
                <a:ext cx="4155521" cy="3749726"/>
              </a:xfrm>
            </p:spPr>
            <p:txBody>
              <a:bodyPr/>
              <a:lstStyle/>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All the </a:t>
                </a:r>
                <a14:m>
                  <m:oMath xmlns:m="http://schemas.openxmlformats.org/officeDocument/2006/math">
                    <m:r>
                      <a:rPr lang="en-US" sz="1800">
                        <a:solidFill>
                          <a:schemeClr val="tx1"/>
                        </a:solidFill>
                        <a:latin typeface="Cambria Math" panose="02040503050406030204" pitchFamily="18" charset="0"/>
                      </a:rPr>
                      <m:t>𝑛</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sections can be restored simultaneously if the total load does exceed the transformer loading constraint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𝑆</m:t>
                        </m:r>
                      </m:e>
                      <m:sub>
                        <m:r>
                          <a:rPr lang="en-US" sz="1800">
                            <a:solidFill>
                              <a:schemeClr val="tx1"/>
                            </a:solidFill>
                            <a:latin typeface="Cambria Math" panose="02040503050406030204" pitchFamily="18" charset="0"/>
                          </a:rPr>
                          <m:t>𝑀𝑇</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or</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r>
                        <a:rPr lang="en-US" sz="1800">
                          <a:solidFill>
                            <a:schemeClr val="tx1"/>
                          </a:solidFill>
                          <a:latin typeface="Cambria Math" panose="02040503050406030204" pitchFamily="18" charset="0"/>
                        </a:rPr>
                        <m:t>𝑆</m:t>
                      </m:r>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nary>
                        <m:naryPr>
                          <m:chr m:val="∑"/>
                          <m:limLoc m:val="undOvr"/>
                          <m:grow m:val="on"/>
                          <m:ctrlPr>
                            <a:rPr lang="en-US" sz="1800" i="1">
                              <a:solidFill>
                                <a:schemeClr val="tx1"/>
                              </a:solidFill>
                              <a:latin typeface="Cambria Math" panose="02040503050406030204" pitchFamily="18" charset="0"/>
                            </a:rPr>
                          </m:ctrlPr>
                        </m:naryPr>
                        <m:sub>
                          <m:r>
                            <a:rPr lang="en-US" sz="1800">
                              <a:solidFill>
                                <a:schemeClr val="tx1"/>
                              </a:solidFill>
                              <a:latin typeface="Cambria Math" panose="02040503050406030204" pitchFamily="18" charset="0"/>
                            </a:rPr>
                            <m:t>𝑖</m:t>
                          </m:r>
                          <m:r>
                            <a:rPr lang="en-US" sz="1800">
                              <a:solidFill>
                                <a:schemeClr val="tx1"/>
                              </a:solidFill>
                              <a:latin typeface="Cambria Math" panose="02040503050406030204" pitchFamily="18" charset="0"/>
                            </a:rPr>
                            <m:t>=1</m:t>
                          </m:r>
                        </m:sub>
                        <m:sup>
                          <m:r>
                            <a:rPr lang="en-US" sz="1800">
                              <a:solidFill>
                                <a:schemeClr val="tx1"/>
                              </a:solidFill>
                              <a:latin typeface="Cambria Math" panose="02040503050406030204" pitchFamily="18" charset="0"/>
                            </a:rPr>
                            <m:t>𝑛</m:t>
                          </m:r>
                        </m:sup>
                        <m:e>
                          <m:r>
                            <a:rPr lang="en-US" sz="1800">
                              <a:solidFill>
                                <a:schemeClr val="tx1"/>
                              </a:solidFill>
                              <a:latin typeface="Cambria Math" panose="02040503050406030204" pitchFamily="18" charset="0"/>
                            </a:rPr>
                            <m:t> </m:t>
                          </m:r>
                        </m:e>
                      </m:nary>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𝑆</m:t>
                          </m:r>
                        </m:e>
                        <m:sub>
                          <m:r>
                            <a:rPr lang="en-US" sz="1800">
                              <a:solidFill>
                                <a:schemeClr val="tx1"/>
                              </a:solidFill>
                              <a:latin typeface="Cambria Math" panose="02040503050406030204" pitchFamily="18" charset="0"/>
                            </a:rPr>
                            <m:t>𝑖</m:t>
                          </m:r>
                        </m:sub>
                      </m:sSub>
                      <m:r>
                        <a:rPr lang="en-US" sz="1800">
                          <a:solidFill>
                            <a:schemeClr val="tx1"/>
                          </a:solidFill>
                          <a:latin typeface="Cambria Math" panose="02040503050406030204" pitchFamily="18" charset="0"/>
                        </a:rPr>
                        <m:t>(</m:t>
                      </m:r>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𝑆</m:t>
                          </m:r>
                        </m:e>
                        <m:sub>
                          <m:r>
                            <a:rPr lang="en-US" sz="1800">
                              <a:solidFill>
                                <a:schemeClr val="tx1"/>
                              </a:solidFill>
                              <a:latin typeface="Cambria Math" panose="02040503050406030204" pitchFamily="18" charset="0"/>
                            </a:rPr>
                            <m:t>𝑀𝑇</m:t>
                          </m:r>
                        </m:sub>
                      </m:sSub>
                      <m:r>
                        <a:rPr lang="en-US" sz="1800">
                          <a:solidFill>
                            <a:schemeClr val="tx1"/>
                          </a:solidFill>
                          <a:latin typeface="Cambria Math" panose="02040503050406030204" pitchFamily="18" charset="0"/>
                        </a:rPr>
                        <m:t>𝑡</m:t>
                      </m:r>
                      <m:r>
                        <a:rPr lang="en-US" sz="1800">
                          <a:solidFill>
                            <a:schemeClr val="tx1"/>
                          </a:solidFill>
                          <a:latin typeface="Cambria Math" panose="02040503050406030204" pitchFamily="18" charset="0"/>
                        </a:rPr>
                        <m:t>≥0</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If the sum of undiversified load of n sections is higher than the transformer maximum allowed loading, restoration of some of the sections will be delayed to a point where the difference between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a:solidFill>
                              <a:schemeClr val="tx1"/>
                            </a:solidFill>
                            <a:latin typeface="Cambria Math" panose="02040503050406030204" pitchFamily="18" charset="0"/>
                          </a:rPr>
                          <m:t>𝑆</m:t>
                        </m:r>
                      </m:e>
                      <m:sub>
                        <m:r>
                          <a:rPr lang="en-US" sz="1800">
                            <a:solidFill>
                              <a:schemeClr val="tx1"/>
                            </a:solidFill>
                            <a:latin typeface="Cambria Math" panose="02040503050406030204" pitchFamily="18" charset="0"/>
                          </a:rPr>
                          <m:t>𝑀𝑇</m:t>
                        </m:r>
                      </m:sub>
                    </m:sSub>
                    <m:r>
                      <a:rPr lang="en-US" sz="1800" i="1">
                        <a:solidFill>
                          <a:schemeClr val="tx1"/>
                        </a:solidFill>
                        <a:latin typeface="Cambria Math" panose="02040503050406030204" pitchFamily="18" charset="0"/>
                      </a:rPr>
                      <m:t> </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and total load is larger than or equal to the undiversified load of the next section to be restored. </a:t>
                </a: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lgn="just">
                  <a:lnSpc>
                    <a:spcPts val="1200"/>
                  </a:lnSpc>
                  <a:spcBef>
                    <a:spcPts val="0"/>
                  </a:spcBef>
                  <a:spcAft>
                    <a:spcPts val="12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lnSpc>
                    <a:spcPts val="1200"/>
                  </a:lnSpc>
                  <a:spcBef>
                    <a:spcPts val="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lnSpc>
                    <a:spcPts val="1200"/>
                  </a:lnSpc>
                  <a:spcBef>
                    <a:spcPts val="0"/>
                  </a:spcBef>
                  <a:spcAft>
                    <a:spcPts val="12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Aft>
                    <a:spcPts val="12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Aft>
                    <a:spcPts val="12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777871"/>
                <a:ext cx="4155521" cy="3749726"/>
              </a:xfrm>
              <a:blipFill>
                <a:blip r:embed="rId2"/>
                <a:stretch>
                  <a:fillRect l="-293" t="-976" r="-1173" b="-32358"/>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57</a:t>
            </a:fld>
            <a:endParaRPr lang="en-US" dirty="0"/>
          </a:p>
        </p:txBody>
      </p:sp>
      <p:pic>
        <p:nvPicPr>
          <p:cNvPr id="9" name="Picture 8">
            <a:extLst>
              <a:ext uri="{FF2B5EF4-FFF2-40B4-BE49-F238E27FC236}">
                <a16:creationId xmlns:a16="http://schemas.microsoft.com/office/drawing/2014/main" id="{7BC357C9-586A-AB58-2EC7-A2BE353D6A40}"/>
              </a:ext>
            </a:extLst>
          </p:cNvPr>
          <p:cNvPicPr>
            <a:picLocks noChangeAspect="1"/>
          </p:cNvPicPr>
          <p:nvPr/>
        </p:nvPicPr>
        <p:blipFill>
          <a:blip r:embed="rId3"/>
          <a:stretch>
            <a:fillRect/>
          </a:stretch>
        </p:blipFill>
        <p:spPr>
          <a:xfrm>
            <a:off x="4612721" y="1265136"/>
            <a:ext cx="4283966" cy="297207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3D2782-BB17-B0F4-51FA-F981699D2F77}"/>
                  </a:ext>
                </a:extLst>
              </p:cNvPr>
              <p:cNvSpPr txBox="1"/>
              <p:nvPr/>
            </p:nvSpPr>
            <p:spPr>
              <a:xfrm>
                <a:off x="5191558" y="4294603"/>
                <a:ext cx="3688484" cy="1384995"/>
              </a:xfrm>
              <a:prstGeom prst="rect">
                <a:avLst/>
              </a:prstGeom>
              <a:noFill/>
            </p:spPr>
            <p:txBody>
              <a:bodyPr wrap="square">
                <a:spAutoFit/>
              </a:bodyPr>
              <a:lstStyle/>
              <a:p>
                <a:pPr algn="just"/>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An example showing load on the substation transformer as a function of time during restoration. </a:t>
                </a:r>
              </a:p>
              <a:p>
                <a:pPr algn="just"/>
                <a:endParaRPr lang="en-US" sz="1400" b="1" dirty="0">
                  <a:latin typeface="Calibri" panose="020F0502020204030204" pitchFamily="34" charset="0"/>
                  <a:ea typeface="Calibri" panose="020F0502020204030204" pitchFamily="34" charset="0"/>
                  <a:cs typeface="Calibri" panose="020F0502020204030204" pitchFamily="34" charset="0"/>
                </a:endParaRPr>
              </a:p>
              <a:p>
                <a:pPr algn="just"/>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Note:</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a:solidFill>
                              <a:schemeClr val="tx1"/>
                            </a:solidFill>
                            <a:latin typeface="Cambria Math" panose="02040503050406030204" pitchFamily="18" charset="0"/>
                          </a:rPr>
                          <m:t>𝑆</m:t>
                        </m:r>
                      </m:e>
                      <m:sub>
                        <m:r>
                          <a:rPr lang="en-US" sz="1400">
                            <a:solidFill>
                              <a:schemeClr val="tx1"/>
                            </a:solidFill>
                            <a:latin typeface="Cambria Math" panose="02040503050406030204" pitchFamily="18" charset="0"/>
                          </a:rPr>
                          <m:t>𝑀𝑇</m:t>
                        </m:r>
                      </m:sub>
                    </m:sSub>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is the maximum load allowed on the transformer to prevent its overheating.</a:t>
                </a:r>
              </a:p>
            </p:txBody>
          </p:sp>
        </mc:Choice>
        <mc:Fallback xmlns="">
          <p:sp>
            <p:nvSpPr>
              <p:cNvPr id="11" name="TextBox 10">
                <a:extLst>
                  <a:ext uri="{FF2B5EF4-FFF2-40B4-BE49-F238E27FC236}">
                    <a16:creationId xmlns:a16="http://schemas.microsoft.com/office/drawing/2014/main" id="{B23D2782-BB17-B0F4-51FA-F981699D2F77}"/>
                  </a:ext>
                </a:extLst>
              </p:cNvPr>
              <p:cNvSpPr txBox="1">
                <a:spLocks noRot="1" noChangeAspect="1" noMove="1" noResize="1" noEditPoints="1" noAdjustHandles="1" noChangeArrowheads="1" noChangeShapeType="1" noTextEdit="1"/>
              </p:cNvSpPr>
              <p:nvPr/>
            </p:nvSpPr>
            <p:spPr>
              <a:xfrm>
                <a:off x="5191558" y="4294603"/>
                <a:ext cx="3688484" cy="1384995"/>
              </a:xfrm>
              <a:prstGeom prst="rect">
                <a:avLst/>
              </a:prstGeom>
              <a:blipFill>
                <a:blip r:embed="rId4"/>
                <a:stretch>
                  <a:fillRect l="-496" t="-439" r="-496" b="-3509"/>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EE645D34-7E3D-47B2-91AD-FE463541A8BF}"/>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6829195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1.5.1 Step-by-Step Restoration</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75759" y="1331545"/>
            <a:ext cx="4155521" cy="3749726"/>
          </a:xfrm>
        </p:spPr>
        <p:txBody>
          <a:bodyPr/>
          <a:lstStyle/>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figure on the right shows an example of restoration of a system with six identical sections. Three sections are restored at t=0, and the rest are restored step by step, while maintaining the loading constraints on the transformer.</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58</a:t>
            </a:fld>
            <a:endParaRPr lang="en-US" dirty="0"/>
          </a:p>
        </p:txBody>
      </p:sp>
      <p:pic>
        <p:nvPicPr>
          <p:cNvPr id="9" name="Picture 8">
            <a:extLst>
              <a:ext uri="{FF2B5EF4-FFF2-40B4-BE49-F238E27FC236}">
                <a16:creationId xmlns:a16="http://schemas.microsoft.com/office/drawing/2014/main" id="{7BC357C9-586A-AB58-2EC7-A2BE353D6A40}"/>
              </a:ext>
            </a:extLst>
          </p:cNvPr>
          <p:cNvPicPr>
            <a:picLocks noChangeAspect="1"/>
          </p:cNvPicPr>
          <p:nvPr/>
        </p:nvPicPr>
        <p:blipFill>
          <a:blip r:embed="rId2"/>
          <a:stretch>
            <a:fillRect/>
          </a:stretch>
        </p:blipFill>
        <p:spPr>
          <a:xfrm>
            <a:off x="4612721" y="1265136"/>
            <a:ext cx="4283966" cy="2972074"/>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23D2782-BB17-B0F4-51FA-F981699D2F77}"/>
                  </a:ext>
                </a:extLst>
              </p:cNvPr>
              <p:cNvSpPr txBox="1"/>
              <p:nvPr/>
            </p:nvSpPr>
            <p:spPr>
              <a:xfrm>
                <a:off x="5191558" y="4294603"/>
                <a:ext cx="3688484" cy="1384995"/>
              </a:xfrm>
              <a:prstGeom prst="rect">
                <a:avLst/>
              </a:prstGeom>
              <a:noFill/>
            </p:spPr>
            <p:txBody>
              <a:bodyPr wrap="square">
                <a:spAutoFit/>
              </a:bodyPr>
              <a:lstStyle/>
              <a:p>
                <a:pPr algn="just"/>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An example showing load on the substation transformer as a function of time during restoration. </a:t>
                </a:r>
              </a:p>
              <a:p>
                <a:pPr algn="just"/>
                <a:endParaRPr lang="en-US" sz="1400" b="1" dirty="0">
                  <a:latin typeface="Calibri" panose="020F0502020204030204" pitchFamily="34" charset="0"/>
                  <a:ea typeface="Calibri" panose="020F0502020204030204" pitchFamily="34" charset="0"/>
                  <a:cs typeface="Calibri" panose="020F0502020204030204" pitchFamily="34" charset="0"/>
                </a:endParaRPr>
              </a:p>
              <a:p>
                <a:pPr algn="just"/>
                <a:r>
                  <a:rPr lang="en-US" sz="1400" b="1" dirty="0">
                    <a:solidFill>
                      <a:schemeClr val="tx1"/>
                    </a:solidFill>
                    <a:latin typeface="Calibri" panose="020F0502020204030204" pitchFamily="34" charset="0"/>
                    <a:ea typeface="Calibri" panose="020F0502020204030204" pitchFamily="34" charset="0"/>
                    <a:cs typeface="Calibri" panose="020F0502020204030204" pitchFamily="34" charset="0"/>
                  </a:rPr>
                  <a:t>Note:</a:t>
                </a: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a:t>
                </a:r>
                <a14:m>
                  <m:oMath xmlns:m="http://schemas.openxmlformats.org/officeDocument/2006/math">
                    <m:sSub>
                      <m:sSubPr>
                        <m:ctrlPr>
                          <a:rPr lang="en-US" sz="1400" i="1" smtClean="0">
                            <a:solidFill>
                              <a:schemeClr val="tx1"/>
                            </a:solidFill>
                            <a:latin typeface="Cambria Math" panose="02040503050406030204" pitchFamily="18" charset="0"/>
                          </a:rPr>
                        </m:ctrlPr>
                      </m:sSubPr>
                      <m:e>
                        <m:r>
                          <a:rPr lang="en-US" sz="1400">
                            <a:solidFill>
                              <a:schemeClr val="tx1"/>
                            </a:solidFill>
                            <a:latin typeface="Cambria Math" panose="02040503050406030204" pitchFamily="18" charset="0"/>
                          </a:rPr>
                          <m:t>𝑆</m:t>
                        </m:r>
                      </m:e>
                      <m:sub>
                        <m:r>
                          <a:rPr lang="en-US" sz="1400">
                            <a:solidFill>
                              <a:schemeClr val="tx1"/>
                            </a:solidFill>
                            <a:latin typeface="Cambria Math" panose="02040503050406030204" pitchFamily="18" charset="0"/>
                          </a:rPr>
                          <m:t>𝑀𝑇</m:t>
                        </m:r>
                      </m:sub>
                    </m:sSub>
                  </m:oMath>
                </a14:m>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 is the maximum load allowed on the transformer to prevent its overheating.</a:t>
                </a:r>
              </a:p>
            </p:txBody>
          </p:sp>
        </mc:Choice>
        <mc:Fallback xmlns="">
          <p:sp>
            <p:nvSpPr>
              <p:cNvPr id="11" name="TextBox 10">
                <a:extLst>
                  <a:ext uri="{FF2B5EF4-FFF2-40B4-BE49-F238E27FC236}">
                    <a16:creationId xmlns:a16="http://schemas.microsoft.com/office/drawing/2014/main" id="{B23D2782-BB17-B0F4-51FA-F981699D2F77}"/>
                  </a:ext>
                </a:extLst>
              </p:cNvPr>
              <p:cNvSpPr txBox="1">
                <a:spLocks noRot="1" noChangeAspect="1" noMove="1" noResize="1" noEditPoints="1" noAdjustHandles="1" noChangeArrowheads="1" noChangeShapeType="1" noTextEdit="1"/>
              </p:cNvSpPr>
              <p:nvPr/>
            </p:nvSpPr>
            <p:spPr>
              <a:xfrm>
                <a:off x="5191558" y="4294603"/>
                <a:ext cx="3688484" cy="1384995"/>
              </a:xfrm>
              <a:prstGeom prst="rect">
                <a:avLst/>
              </a:prstGeom>
              <a:blipFill>
                <a:blip r:embed="rId3"/>
                <a:stretch>
                  <a:fillRect l="-496" t="-439" r="-496" b="-3509"/>
                </a:stretch>
              </a:blipFill>
            </p:spPr>
            <p:txBody>
              <a:bodyPr/>
              <a:lstStyle/>
              <a:p>
                <a:r>
                  <a:rPr lang="en-US">
                    <a:noFill/>
                  </a:rPr>
                  <a:t> </a:t>
                </a:r>
              </a:p>
            </p:txBody>
          </p:sp>
        </mc:Fallback>
      </mc:AlternateContent>
      <p:sp>
        <p:nvSpPr>
          <p:cNvPr id="8" name="Text Placeholder 4">
            <a:extLst>
              <a:ext uri="{FF2B5EF4-FFF2-40B4-BE49-F238E27FC236}">
                <a16:creationId xmlns:a16="http://schemas.microsoft.com/office/drawing/2014/main" id="{4F693151-23F0-4C02-8E85-2E817CEB902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0543014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1.5.2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671522"/>
                <a:ext cx="8229600" cy="5257330"/>
              </a:xfrm>
            </p:spPr>
            <p:txBody>
              <a:body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time when a section is restored is called restoration time of that section, which depends on the restoration order.</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To avoid confusion, it is essential to distinguish between the section numbers and an index associated with each section representing the restoration order.</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Each section is represented with a number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and its restoration is represented by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j</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giving a relationship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o(j) = </a:t>
                </a:r>
                <a:r>
                  <a:rPr lang="en-US" sz="1800" i="1" dirty="0" err="1">
                    <a:solidFill>
                      <a:schemeClr val="tx1"/>
                    </a:solidFill>
                    <a:latin typeface="Calibri" panose="020F0502020204030204" pitchFamily="34" charset="0"/>
                    <a:ea typeface="Calibri" panose="020F0502020204030204" pitchFamily="34" charset="0"/>
                    <a:cs typeface="Calibri" panose="020F0502020204030204" pitchFamily="34" charset="0"/>
                  </a:rPr>
                  <a:t>i</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example, if section number 8 is the sixth in the restoration sequence,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o(6) = 8.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first step of restoration may involve simultaneously restoring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sections without violating the given constraints.</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restoration times of sections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o(1), o(2), ..., and o(m)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will be </a:t>
                </a:r>
                <a14:m>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which is the time when restoration is started.</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other words, the first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sections are restored simultaneously, which gives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T</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o(1)</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 T</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o(2)</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 … = T</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o(m)</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 T</a:t>
                </a:r>
                <a:r>
                  <a:rPr lang="en-US" sz="1800" i="1" baseline="-25000" dirty="0">
                    <a:solidFill>
                      <a:schemeClr val="tx1"/>
                    </a:solidFill>
                    <a:latin typeface="Calibri" panose="020F0502020204030204" pitchFamily="34" charset="0"/>
                    <a:ea typeface="Calibri" panose="020F0502020204030204" pitchFamily="34" charset="0"/>
                    <a:cs typeface="Calibri" panose="020F0502020204030204" pitchFamily="34" charset="0"/>
                  </a:rPr>
                  <a:t>0</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parameter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will change depending on the undiversified load of the sections, maximum allowed loading SMT, and the priority and precedence constraints.</a:t>
                </a: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671522"/>
                <a:ext cx="8229600" cy="5257330"/>
              </a:xfrm>
              <a:blipFill>
                <a:blip r:embed="rId2"/>
                <a:stretch>
                  <a:fillRect l="-148" t="-579" r="-593" b="-2086"/>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a:xfrm>
            <a:off x="6553200" y="5715004"/>
            <a:ext cx="2133600" cy="365125"/>
          </a:xfrm>
        </p:spPr>
        <p:txBody>
          <a:bodyPr/>
          <a:lstStyle/>
          <a:p>
            <a:fld id="{98783A6C-F2E5-470E-8F07-6DF2D28172F3}" type="slidenum">
              <a:rPr lang="en-US" smtClean="0"/>
              <a:t>59</a:t>
            </a:fld>
            <a:endParaRPr lang="en-US" dirty="0"/>
          </a:p>
        </p:txBody>
      </p:sp>
      <p:sp>
        <p:nvSpPr>
          <p:cNvPr id="6" name="Text Placeholder 4">
            <a:extLst>
              <a:ext uri="{FF2B5EF4-FFF2-40B4-BE49-F238E27FC236}">
                <a16:creationId xmlns:a16="http://schemas.microsoft.com/office/drawing/2014/main" id="{28822767-1571-4817-A388-94FFB411299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066099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199" y="141244"/>
            <a:ext cx="8327673"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259212" y="1060908"/>
            <a:ext cx="4986322" cy="3831371"/>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A feeder in Fig 1. is configured with automated and communication enabled </a:t>
            </a:r>
            <a:r>
              <a:rPr lang="en-US" sz="1800" b="1" i="0" dirty="0">
                <a:solidFill>
                  <a:schemeClr val="tx1"/>
                </a:solidFill>
                <a:effectLst/>
                <a:latin typeface="Calibri" panose="020F0502020204030204" pitchFamily="34" charset="0"/>
                <a:cs typeface="Calibri" panose="020F0502020204030204" pitchFamily="34" charset="0"/>
              </a:rPr>
              <a:t>circuit breakers (CB) and </a:t>
            </a:r>
            <a:r>
              <a:rPr lang="en-US" sz="1800" b="1" i="0" dirty="0" err="1">
                <a:solidFill>
                  <a:schemeClr val="tx1"/>
                </a:solidFill>
                <a:effectLst/>
                <a:latin typeface="Calibri" panose="020F0502020204030204" pitchFamily="34" charset="0"/>
                <a:cs typeface="Calibri" panose="020F0502020204030204" pitchFamily="34" charset="0"/>
              </a:rPr>
              <a:t>sectionalizers</a:t>
            </a:r>
            <a:r>
              <a:rPr lang="en-US" sz="1800" b="1" i="0" dirty="0">
                <a:solidFill>
                  <a:schemeClr val="tx1"/>
                </a:solidFill>
                <a:effectLst/>
                <a:latin typeface="Calibri" panose="020F0502020204030204" pitchFamily="34" charset="0"/>
                <a:cs typeface="Calibri" panose="020F0502020204030204" pitchFamily="34" charset="0"/>
              </a:rPr>
              <a:t> (A, B, C, D, E, F)</a:t>
            </a:r>
            <a:r>
              <a:rPr lang="en-US" sz="1800" b="0" i="0" dirty="0">
                <a:solidFill>
                  <a:schemeClr val="tx1"/>
                </a:solidFill>
                <a:effectLst/>
                <a:latin typeface="Calibri" panose="020F0502020204030204" pitchFamily="34" charset="0"/>
                <a:cs typeface="Calibri" panose="020F0502020204030204" pitchFamily="34" charset="0"/>
              </a:rPr>
              <a:t>.</a:t>
            </a: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Fault occurrence at ‘F’ </a:t>
            </a:r>
            <a:r>
              <a:rPr lang="en-US" sz="1800" dirty="0">
                <a:solidFill>
                  <a:schemeClr val="tx1"/>
                </a:solidFill>
                <a:latin typeface="Calibri" panose="020F0502020204030204" pitchFamily="34" charset="0"/>
                <a:cs typeface="Calibri" panose="020F0502020204030204" pitchFamily="34" charset="0"/>
              </a:rPr>
              <a:t>can be seen by </a:t>
            </a:r>
            <a:r>
              <a:rPr lang="en-US" sz="1800" b="0" i="0" dirty="0">
                <a:solidFill>
                  <a:schemeClr val="tx1"/>
                </a:solidFill>
                <a:effectLst/>
                <a:latin typeface="Calibri" panose="020F0502020204030204" pitchFamily="34" charset="0"/>
                <a:cs typeface="Calibri" panose="020F0502020204030204" pitchFamily="34" charset="0"/>
              </a:rPr>
              <a:t>circuit breaker CB, and </a:t>
            </a:r>
            <a:r>
              <a:rPr lang="en-US" sz="1800" b="0" i="0" dirty="0" err="1">
                <a:solidFill>
                  <a:schemeClr val="tx1"/>
                </a:solidFill>
                <a:effectLst/>
                <a:latin typeface="Calibri" panose="020F0502020204030204" pitchFamily="34" charset="0"/>
                <a:cs typeface="Calibri" panose="020F0502020204030204" pitchFamily="34" charset="0"/>
              </a:rPr>
              <a:t>sectionalizer</a:t>
            </a:r>
            <a:r>
              <a:rPr lang="en-US" sz="1800" b="0" i="0" dirty="0">
                <a:solidFill>
                  <a:schemeClr val="tx1"/>
                </a:solidFill>
                <a:effectLst/>
                <a:latin typeface="Calibri" panose="020F0502020204030204" pitchFamily="34" charset="0"/>
                <a:cs typeface="Calibri" panose="020F0502020204030204" pitchFamily="34" charset="0"/>
              </a:rPr>
              <a:t> A, but </a:t>
            </a:r>
            <a:r>
              <a:rPr lang="en-US" sz="1800" b="0" i="0" dirty="0" err="1">
                <a:solidFill>
                  <a:schemeClr val="tx1"/>
                </a:solidFill>
                <a:effectLst/>
                <a:latin typeface="Calibri" panose="020F0502020204030204" pitchFamily="34" charset="0"/>
                <a:cs typeface="Calibri" panose="020F0502020204030204" pitchFamily="34" charset="0"/>
              </a:rPr>
              <a:t>sectionalizers</a:t>
            </a:r>
            <a:r>
              <a:rPr lang="en-US" sz="1800" b="0" i="0" dirty="0">
                <a:solidFill>
                  <a:schemeClr val="tx1"/>
                </a:solidFill>
                <a:effectLst/>
                <a:latin typeface="Calibri" panose="020F0502020204030204" pitchFamily="34" charset="0"/>
                <a:cs typeface="Calibri" panose="020F0502020204030204" pitchFamily="34" charset="0"/>
              </a:rPr>
              <a:t> B and C do not see it.</a:t>
            </a: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CB and </a:t>
            </a:r>
            <a:r>
              <a:rPr lang="en-US" sz="1800" dirty="0" err="1">
                <a:solidFill>
                  <a:schemeClr val="tx1"/>
                </a:solidFill>
                <a:latin typeface="Calibri" panose="020F0502020204030204" pitchFamily="34" charset="0"/>
                <a:cs typeface="Calibri" panose="020F0502020204030204" pitchFamily="34" charset="0"/>
              </a:rPr>
              <a:t>s</a:t>
            </a:r>
            <a:r>
              <a:rPr lang="en-US" sz="1800" b="0" i="0" dirty="0" err="1">
                <a:solidFill>
                  <a:schemeClr val="tx1"/>
                </a:solidFill>
                <a:effectLst/>
                <a:latin typeface="Calibri" panose="020F0502020204030204" pitchFamily="34" charset="0"/>
                <a:cs typeface="Calibri" panose="020F0502020204030204" pitchFamily="34" charset="0"/>
              </a:rPr>
              <a:t>ectionalizer</a:t>
            </a:r>
            <a:r>
              <a:rPr lang="en-US" sz="1800" b="0" i="0" dirty="0">
                <a:solidFill>
                  <a:schemeClr val="tx1"/>
                </a:solidFill>
                <a:effectLst/>
                <a:latin typeface="Calibri" panose="020F0502020204030204" pitchFamily="34" charset="0"/>
                <a:cs typeface="Calibri" panose="020F0502020204030204" pitchFamily="34" charset="0"/>
              </a:rPr>
              <a:t> A open,  and A signals sectionalizer B (next down stream device) to open.</a:t>
            </a: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Following this, CB recloses to restore power to the line section between </a:t>
            </a:r>
            <a:r>
              <a:rPr lang="en-US" sz="1800" dirty="0">
                <a:solidFill>
                  <a:schemeClr val="tx1"/>
                </a:solidFill>
                <a:latin typeface="Calibri" panose="020F0502020204030204" pitchFamily="34" charset="0"/>
                <a:cs typeface="Calibri" panose="020F0502020204030204" pitchFamily="34" charset="0"/>
              </a:rPr>
              <a:t>CB</a:t>
            </a:r>
            <a:r>
              <a:rPr lang="en-US" sz="1800" b="0" i="0" dirty="0">
                <a:solidFill>
                  <a:schemeClr val="tx1"/>
                </a:solidFill>
                <a:effectLst/>
                <a:latin typeface="Calibri" panose="020F0502020204030204" pitchFamily="34" charset="0"/>
                <a:cs typeface="Calibri" panose="020F0502020204030204" pitchFamily="34" charset="0"/>
              </a:rPr>
              <a:t> and sectionalizer A.</a:t>
            </a:r>
          </a:p>
          <a:p>
            <a:pPr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However, line sections between sectionalizer B and the normally open </a:t>
            </a:r>
            <a:r>
              <a:rPr lang="en-US" sz="1800" dirty="0" err="1">
                <a:solidFill>
                  <a:schemeClr val="tx1"/>
                </a:solidFill>
                <a:latin typeface="Calibri" panose="020F0502020204030204" pitchFamily="34" charset="0"/>
                <a:cs typeface="Calibri" panose="020F0502020204030204" pitchFamily="34" charset="0"/>
              </a:rPr>
              <a:t>sectionalizers</a:t>
            </a:r>
            <a:r>
              <a:rPr lang="en-US" sz="1800" dirty="0">
                <a:solidFill>
                  <a:schemeClr val="tx1"/>
                </a:solidFill>
                <a:latin typeface="Calibri" panose="020F0502020204030204" pitchFamily="34" charset="0"/>
                <a:cs typeface="Calibri" panose="020F0502020204030204" pitchFamily="34" charset="0"/>
              </a:rPr>
              <a:t> D, E, F are healthy but do not have power.</a:t>
            </a:r>
            <a:endParaRPr lang="en-US" sz="1800" b="0" i="0" dirty="0">
              <a:solidFill>
                <a:schemeClr val="tx1"/>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Control action initiated to close one of D, E, F to restore power to healthy parts of the feeder.</a:t>
            </a:r>
          </a:p>
          <a:p>
            <a:pPr lvl="1" algn="just">
              <a:buFont typeface="Arial" panose="020B0604020202020204" pitchFamily="34" charset="0"/>
              <a:buChar char="•"/>
            </a:pPr>
            <a:endParaRPr lang="en-US" sz="1800" b="0" i="0" dirty="0">
              <a:solidFill>
                <a:schemeClr val="tx1"/>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endParaRPr lang="en-US" sz="1800" dirty="0">
              <a:solidFill>
                <a:schemeClr val="tx1"/>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6</a:t>
            </a:fld>
            <a:endParaRPr lang="en-US"/>
          </a:p>
        </p:txBody>
      </p:sp>
      <p:pic>
        <p:nvPicPr>
          <p:cNvPr id="6" name="Picture 5">
            <a:extLst>
              <a:ext uri="{FF2B5EF4-FFF2-40B4-BE49-F238E27FC236}">
                <a16:creationId xmlns:a16="http://schemas.microsoft.com/office/drawing/2014/main" id="{7CDCEEA5-4515-EEF2-E1AF-B9F8F2C9FB99}"/>
              </a:ext>
            </a:extLst>
          </p:cNvPr>
          <p:cNvPicPr>
            <a:picLocks noChangeAspect="1"/>
          </p:cNvPicPr>
          <p:nvPr/>
        </p:nvPicPr>
        <p:blipFill>
          <a:blip r:embed="rId2"/>
          <a:stretch>
            <a:fillRect/>
          </a:stretch>
        </p:blipFill>
        <p:spPr>
          <a:xfrm>
            <a:off x="5186811" y="1332263"/>
            <a:ext cx="3697977" cy="2118022"/>
          </a:xfrm>
          <a:prstGeom prst="rect">
            <a:avLst/>
          </a:prstGeom>
        </p:spPr>
      </p:pic>
      <p:sp>
        <p:nvSpPr>
          <p:cNvPr id="9" name="TextBox 8">
            <a:extLst>
              <a:ext uri="{FF2B5EF4-FFF2-40B4-BE49-F238E27FC236}">
                <a16:creationId xmlns:a16="http://schemas.microsoft.com/office/drawing/2014/main" id="{8BDAF00E-C402-085C-2440-DA9EDB5BDCAD}"/>
              </a:ext>
            </a:extLst>
          </p:cNvPr>
          <p:cNvSpPr txBox="1"/>
          <p:nvPr/>
        </p:nvSpPr>
        <p:spPr>
          <a:xfrm>
            <a:off x="457199" y="686804"/>
            <a:ext cx="8528021" cy="338554"/>
          </a:xfrm>
          <a:prstGeom prst="rect">
            <a:avLst/>
          </a:prstGeom>
          <a:noFill/>
        </p:spPr>
        <p:txBody>
          <a:bodyPr wrap="square">
            <a:spAutoFit/>
          </a:bodyPr>
          <a:lstStyle/>
          <a:p>
            <a:r>
              <a:rPr lang="en-US" sz="1600" b="1" dirty="0">
                <a:latin typeface="Calibri" panose="020F0502020204030204" pitchFamily="34" charset="0"/>
                <a:cs typeface="Calibri" panose="020F0502020204030204" pitchFamily="34" charset="0"/>
              </a:rPr>
              <a:t>I</a:t>
            </a:r>
            <a:r>
              <a:rPr lang="en-US" sz="1600" b="1" i="0" dirty="0">
                <a:solidFill>
                  <a:schemeClr val="tx1"/>
                </a:solidFill>
                <a:effectLst/>
                <a:latin typeface="Calibri" panose="020F0502020204030204" pitchFamily="34" charset="0"/>
                <a:cs typeface="Calibri" panose="020F0502020204030204" pitchFamily="34" charset="0"/>
              </a:rPr>
              <a:t>llustration of outage </a:t>
            </a:r>
            <a:r>
              <a:rPr lang="en-US" sz="1600" b="1" dirty="0">
                <a:latin typeface="Calibri" panose="020F0502020204030204" pitchFamily="34" charset="0"/>
                <a:cs typeface="Calibri" panose="020F0502020204030204" pitchFamily="34" charset="0"/>
              </a:rPr>
              <a:t>l</a:t>
            </a:r>
            <a:r>
              <a:rPr lang="en-US" sz="1600" b="1" i="0" dirty="0">
                <a:solidFill>
                  <a:schemeClr val="tx1"/>
                </a:solidFill>
                <a:effectLst/>
                <a:latin typeface="Calibri" panose="020F0502020204030204" pitchFamily="34" charset="0"/>
                <a:cs typeface="Calibri" panose="020F0502020204030204" pitchFamily="34" charset="0"/>
              </a:rPr>
              <a:t>ocation, fault isolation, and restoration of a system</a:t>
            </a:r>
            <a:endParaRPr lang="en-US" sz="16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E4DCE409-2277-E37E-4A3C-C6078B9DF0E1}"/>
              </a:ext>
            </a:extLst>
          </p:cNvPr>
          <p:cNvSpPr txBox="1"/>
          <p:nvPr/>
        </p:nvSpPr>
        <p:spPr>
          <a:xfrm>
            <a:off x="5245534" y="3697448"/>
            <a:ext cx="3697977" cy="461665"/>
          </a:xfrm>
          <a:prstGeom prst="rect">
            <a:avLst/>
          </a:prstGeom>
          <a:noFill/>
        </p:spPr>
        <p:txBody>
          <a:bodyPr wrap="square">
            <a:spAutoFit/>
          </a:bodyPr>
          <a:lstStyle/>
          <a:p>
            <a:pPr algn="ctr"/>
            <a:r>
              <a:rPr lang="en-US" sz="1200" b="0" i="0" dirty="0">
                <a:solidFill>
                  <a:schemeClr val="tx1"/>
                </a:solidFill>
                <a:effectLst/>
              </a:rPr>
              <a:t>Fig. 1 An automated figure with outage location, fault isolation, and restoration capabilities.</a:t>
            </a:r>
          </a:p>
        </p:txBody>
      </p:sp>
      <p:sp>
        <p:nvSpPr>
          <p:cNvPr id="4" name="TextBox 3">
            <a:extLst>
              <a:ext uri="{FF2B5EF4-FFF2-40B4-BE49-F238E27FC236}">
                <a16:creationId xmlns:a16="http://schemas.microsoft.com/office/drawing/2014/main" id="{C6F2EF7D-B77F-D790-669E-667921EEF564}"/>
              </a:ext>
            </a:extLst>
          </p:cNvPr>
          <p:cNvSpPr txBox="1"/>
          <p:nvPr/>
        </p:nvSpPr>
        <p:spPr>
          <a:xfrm>
            <a:off x="8439018" y="1332263"/>
            <a:ext cx="445770" cy="307777"/>
          </a:xfrm>
          <a:prstGeom prst="rect">
            <a:avLst/>
          </a:prstGeom>
          <a:noFill/>
        </p:spPr>
        <p:txBody>
          <a:bodyPr wrap="square" rtlCol="0">
            <a:spAutoFit/>
          </a:bodyPr>
          <a:lstStyle/>
          <a:p>
            <a:r>
              <a:rPr lang="en-US" sz="1400" dirty="0"/>
              <a:t>D</a:t>
            </a:r>
          </a:p>
        </p:txBody>
      </p:sp>
      <p:sp>
        <p:nvSpPr>
          <p:cNvPr id="8" name="TextBox 7">
            <a:extLst>
              <a:ext uri="{FF2B5EF4-FFF2-40B4-BE49-F238E27FC236}">
                <a16:creationId xmlns:a16="http://schemas.microsoft.com/office/drawing/2014/main" id="{C3095005-ECCF-8BE7-5C76-A84AFB9F4F04}"/>
              </a:ext>
            </a:extLst>
          </p:cNvPr>
          <p:cNvSpPr txBox="1"/>
          <p:nvPr/>
        </p:nvSpPr>
        <p:spPr>
          <a:xfrm>
            <a:off x="8663940" y="2231725"/>
            <a:ext cx="445770" cy="307777"/>
          </a:xfrm>
          <a:prstGeom prst="rect">
            <a:avLst/>
          </a:prstGeom>
          <a:noFill/>
        </p:spPr>
        <p:txBody>
          <a:bodyPr wrap="square" rtlCol="0">
            <a:spAutoFit/>
          </a:bodyPr>
          <a:lstStyle/>
          <a:p>
            <a:r>
              <a:rPr lang="en-US" sz="1400" dirty="0"/>
              <a:t>E</a:t>
            </a:r>
          </a:p>
        </p:txBody>
      </p:sp>
      <p:sp>
        <p:nvSpPr>
          <p:cNvPr id="10" name="TextBox 9">
            <a:extLst>
              <a:ext uri="{FF2B5EF4-FFF2-40B4-BE49-F238E27FC236}">
                <a16:creationId xmlns:a16="http://schemas.microsoft.com/office/drawing/2014/main" id="{BA09D5DB-990E-D976-05DA-4B1C8F329C8F}"/>
              </a:ext>
            </a:extLst>
          </p:cNvPr>
          <p:cNvSpPr txBox="1"/>
          <p:nvPr/>
        </p:nvSpPr>
        <p:spPr>
          <a:xfrm>
            <a:off x="8439018" y="2709302"/>
            <a:ext cx="445770" cy="307777"/>
          </a:xfrm>
          <a:prstGeom prst="rect">
            <a:avLst/>
          </a:prstGeom>
          <a:noFill/>
        </p:spPr>
        <p:txBody>
          <a:bodyPr wrap="square" rtlCol="0">
            <a:spAutoFit/>
          </a:bodyPr>
          <a:lstStyle/>
          <a:p>
            <a:r>
              <a:rPr lang="en-US" sz="1400" dirty="0"/>
              <a:t>F</a:t>
            </a:r>
          </a:p>
        </p:txBody>
      </p:sp>
      <p:sp>
        <p:nvSpPr>
          <p:cNvPr id="12" name="TextBox 11">
            <a:extLst>
              <a:ext uri="{FF2B5EF4-FFF2-40B4-BE49-F238E27FC236}">
                <a16:creationId xmlns:a16="http://schemas.microsoft.com/office/drawing/2014/main" id="{95339448-34E7-27B6-C789-69ADDBE261A6}"/>
              </a:ext>
            </a:extLst>
          </p:cNvPr>
          <p:cNvSpPr txBox="1"/>
          <p:nvPr/>
        </p:nvSpPr>
        <p:spPr>
          <a:xfrm>
            <a:off x="5992998" y="4398449"/>
            <a:ext cx="2891790" cy="1077218"/>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Actually, before A opens, CB already reclosed twice to confirm it is a permanent fault, and A counts this CB operations. </a:t>
            </a:r>
          </a:p>
        </p:txBody>
      </p:sp>
      <p:cxnSp>
        <p:nvCxnSpPr>
          <p:cNvPr id="14" name="Straight Arrow Connector 13">
            <a:extLst>
              <a:ext uri="{FF2B5EF4-FFF2-40B4-BE49-F238E27FC236}">
                <a16:creationId xmlns:a16="http://schemas.microsoft.com/office/drawing/2014/main" id="{5BFAE16B-0040-AA13-084F-B2D5F4609B5B}"/>
              </a:ext>
            </a:extLst>
          </p:cNvPr>
          <p:cNvCxnSpPr/>
          <p:nvPr/>
        </p:nvCxnSpPr>
        <p:spPr bwMode="auto">
          <a:xfrm>
            <a:off x="4621035" y="3367068"/>
            <a:ext cx="1356855" cy="103920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5" name="Text Placeholder 4">
            <a:extLst>
              <a:ext uri="{FF2B5EF4-FFF2-40B4-BE49-F238E27FC236}">
                <a16:creationId xmlns:a16="http://schemas.microsoft.com/office/drawing/2014/main" id="{5F52A11A-9E1A-468B-9859-1D0BFCCF6231}"/>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9378705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1.5.2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777871"/>
                <a:ext cx="8229600" cy="5257330"/>
              </a:xfrm>
            </p:spPr>
            <p:txBody>
              <a:bodyPr/>
              <a:lstStyle/>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remaining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(n-m)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sections will be restored in steps at times  </a:t>
                </a:r>
                <a14:m>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b="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𝑛</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restoration times of the sections that are restored step-by-step follow the inequality </a:t>
                </a:r>
                <a14:m>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for</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 j = (m+1) to (n-1)</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other words, two sections are not restored simultaneously when a step‐by‐step procedure is considered. </a:t>
                </a:r>
              </a:p>
              <a:p>
                <a:pPr algn="just">
                  <a:spcBef>
                    <a:spcPts val="600"/>
                  </a:spcBef>
                  <a:spcAft>
                    <a:spcPts val="6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Determination of restoration times is important because operators need to know when the sections should be restored.</a:t>
                </a:r>
              </a:p>
              <a:p>
                <a:pPr algn="just">
                  <a:spcBef>
                    <a:spcPts val="600"/>
                  </a:spcBef>
                  <a:spcAft>
                    <a:spcPts val="600"/>
                  </a:spcAft>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marR="0" indent="0" algn="just">
                  <a:spcBef>
                    <a:spcPts val="600"/>
                  </a:spcBef>
                  <a:spcAft>
                    <a:spcPts val="6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marL="0" indent="0" algn="just">
                  <a:spcBef>
                    <a:spcPts val="60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600"/>
                  </a:spcAft>
                  <a:buNone/>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600"/>
                  </a:spcBef>
                  <a:spcAft>
                    <a:spcPts val="600"/>
                  </a:spcAft>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777871"/>
                <a:ext cx="8229600" cy="5257330"/>
              </a:xfrm>
              <a:blipFill>
                <a:blip r:embed="rId2"/>
                <a:stretch>
                  <a:fillRect l="-148" t="-696" r="-5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60</a:t>
            </a:fld>
            <a:endParaRPr lang="en-US" dirty="0"/>
          </a:p>
        </p:txBody>
      </p:sp>
      <p:sp>
        <p:nvSpPr>
          <p:cNvPr id="6" name="Text Placeholder 4">
            <a:extLst>
              <a:ext uri="{FF2B5EF4-FFF2-40B4-BE49-F238E27FC236}">
                <a16:creationId xmlns:a16="http://schemas.microsoft.com/office/drawing/2014/main" id="{2FD73880-4FE2-4A16-89A2-88A658C47822}"/>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043707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671522"/>
                <a:ext cx="8229600" cy="5257330"/>
              </a:xfrm>
            </p:spPr>
            <p:txBody>
              <a:bodyPr/>
              <a:lstStyle/>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Load decay characteristics of each section are assumed to be approximately the same if the sections have similar loads and the system outage duration is long enough. </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dynamics of aggregate loads are expected to be similar after a long outage, as house temperatures reach ambient temperature, resulting in similar load behavior upon restoration. </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approximation may not hold if house characteristics vary significantly between sections. </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transformer load as a function of time, with respect to the restoration order, can be expressed using the cold load pickup model. </a:t>
                </a:r>
              </a:p>
              <a:p>
                <a:pPr marL="0" indent="0" algn="just">
                  <a:spcBef>
                    <a:spcPts val="600"/>
                  </a:spcBef>
                  <a:spcAft>
                    <a:spcPts val="1200"/>
                  </a:spcAft>
                  <a:buNone/>
                </a:pPr>
                <a14:m>
                  <m:oMathPara xmlns:m="http://schemas.openxmlformats.org/officeDocument/2006/math">
                    <m:oMathParaPr>
                      <m:jc m:val="centerGroup"/>
                    </m:oMathParaPr>
                    <m:oMath xmlns:m="http://schemas.openxmlformats.org/officeDocument/2006/math">
                      <m:r>
                        <a:rPr lang="en-US" sz="1800" b="0" i="1" smtClean="0">
                          <a:solidFill>
                            <a:schemeClr val="tx1"/>
                          </a:solidFill>
                          <a:effectLst/>
                          <a:latin typeface="Cambria Math" panose="02040503050406030204" pitchFamily="18" charset="0"/>
                        </a:rPr>
                        <m:t>𝑆</m:t>
                      </m:r>
                      <m:r>
                        <a:rPr lang="en-US" sz="1800" b="0" i="1"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𝑡</m:t>
                      </m:r>
                      <m:r>
                        <a:rPr lang="en-US" sz="1800" b="0" i="1" smtClean="0">
                          <a:solidFill>
                            <a:schemeClr val="tx1"/>
                          </a:solidFill>
                          <a:effectLst/>
                          <a:latin typeface="Cambria Math" panose="02040503050406030204" pitchFamily="18" charset="0"/>
                        </a:rPr>
                        <m:t>)=</m:t>
                      </m:r>
                      <m:nary>
                        <m:naryPr>
                          <m:chr m:val="∑"/>
                          <m:limLoc m:val="undOvr"/>
                          <m:grow m:val="on"/>
                          <m:ctrlPr>
                            <a:rPr lang="en-US" sz="1800" i="1" smtClean="0">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just">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671522"/>
                <a:ext cx="8229600" cy="5257330"/>
              </a:xfrm>
              <a:blipFill>
                <a:blip r:embed="rId2"/>
                <a:stretch>
                  <a:fillRect l="-148" t="-579" r="-5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61</a:t>
            </a:fld>
            <a:endParaRPr lang="en-US" dirty="0"/>
          </a:p>
        </p:txBody>
      </p:sp>
    </p:spTree>
    <p:extLst>
      <p:ext uri="{BB962C8B-B14F-4D97-AF65-F5344CB8AC3E}">
        <p14:creationId xmlns:p14="http://schemas.microsoft.com/office/powerpoint/2010/main" val="3726405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22799"/>
                <a:ext cx="8229600" cy="5257330"/>
              </a:xfrm>
            </p:spPr>
            <p:txBody>
              <a:bodyPr/>
              <a:lstStyle/>
              <a:p>
                <a:pPr marL="0" indent="0" algn="ctr">
                  <a:spcBef>
                    <a:spcPts val="600"/>
                  </a:spcBef>
                  <a:spcAft>
                    <a:spcPts val="1200"/>
                  </a:spcAft>
                  <a:buNone/>
                </a:pPr>
                <a14:m>
                  <m:oMathPara xmlns:m="http://schemas.openxmlformats.org/officeDocument/2006/math">
                    <m:oMathParaPr>
                      <m:jc m:val="center"/>
                    </m:oMathParaPr>
                    <m:oMath xmlns:m="http://schemas.openxmlformats.org/officeDocument/2006/math">
                      <m:r>
                        <a:rPr lang="en-US" sz="1800" b="0" i="1" smtClean="0">
                          <a:solidFill>
                            <a:schemeClr val="tx1"/>
                          </a:solidFill>
                          <a:effectLst/>
                          <a:latin typeface="Cambria Math" panose="02040503050406030204" pitchFamily="18" charset="0"/>
                        </a:rPr>
                        <m:t>𝑆</m:t>
                      </m:r>
                      <m:r>
                        <a:rPr lang="en-US" sz="1800" b="0" i="1"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𝑡</m:t>
                      </m:r>
                      <m:r>
                        <a:rPr lang="en-US" sz="1800" b="0" i="1" smtClean="0">
                          <a:solidFill>
                            <a:schemeClr val="tx1"/>
                          </a:solidFill>
                          <a:effectLst/>
                          <a:latin typeface="Cambria Math" panose="02040503050406030204" pitchFamily="18" charset="0"/>
                        </a:rPr>
                        <m:t>)=</m:t>
                      </m:r>
                      <m:nary>
                        <m:naryPr>
                          <m:chr m:val="∑"/>
                          <m:limLoc m:val="undOvr"/>
                          <m:grow m:val="on"/>
                          <m:ctrlPr>
                            <a:rPr lang="en-US" sz="1800" i="1" smtClean="0">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lgn="ctr">
                  <a:spcBef>
                    <a:spcPts val="600"/>
                  </a:spcBef>
                  <a:spcAft>
                    <a:spcPts val="1200"/>
                  </a:spcAft>
                  <a:buNone/>
                </a:pPr>
                <a14:m>
                  <m:oMath xmlns:m="http://schemas.openxmlformats.org/officeDocument/2006/math">
                    <m:r>
                      <a:rPr lang="en-US" sz="1800" b="0" i="1" smtClean="0">
                        <a:solidFill>
                          <a:schemeClr val="tx1"/>
                        </a:solidFill>
                        <a:effectLst/>
                        <a:latin typeface="Cambria Math" panose="02040503050406030204" pitchFamily="18" charset="0"/>
                      </a:rPr>
                      <m:t>𝑆</m:t>
                    </m:r>
                    <m:r>
                      <a:rPr lang="en-US" sz="1800" b="0" i="1" smtClean="0">
                        <a:solidFill>
                          <a:schemeClr val="tx1"/>
                        </a:solidFill>
                        <a:effectLst/>
                        <a:latin typeface="Cambria Math" panose="02040503050406030204" pitchFamily="18" charset="0"/>
                      </a:rPr>
                      <m:t>(</m:t>
                    </m:r>
                    <m:r>
                      <a:rPr lang="en-US" sz="1800" b="0" i="1" smtClean="0">
                        <a:solidFill>
                          <a:schemeClr val="tx1"/>
                        </a:solidFill>
                        <a:effectLst/>
                        <a:latin typeface="Cambria Math" panose="02040503050406030204" pitchFamily="18" charset="0"/>
                      </a:rPr>
                      <m:t>𝑡</m:t>
                    </m:r>
                    <m:r>
                      <a:rPr lang="en-US" sz="1800" b="0" i="1" smtClean="0">
                        <a:solidFill>
                          <a:schemeClr val="tx1"/>
                        </a:solidFill>
                        <a:effectLst/>
                        <a:latin typeface="Cambria Math" panose="02040503050406030204" pitchFamily="18" charset="0"/>
                      </a:rPr>
                      <m:t>)=</m:t>
                    </m:r>
                    <m:nary>
                      <m:naryPr>
                        <m:chr m:val="∑"/>
                        <m:limLoc m:val="undOvr"/>
                        <m:grow m:val="on"/>
                        <m:ctrlPr>
                          <a:rPr lang="en-US" sz="1800" i="1" smtClean="0">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𝑚</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1800" i="1">
                            <a:solidFill>
                              <a:schemeClr val="tx1"/>
                            </a:solidFill>
                            <a:effectLst/>
                            <a:latin typeface="Cambria Math" panose="02040503050406030204" pitchFamily="18" charset="0"/>
                          </a:rPr>
                        </m:ctrlPr>
                      </m:dPr>
                      <m:e>
                        <m:d>
                          <m:dPr>
                            <m:begChr m:val="["/>
                            <m:endChr m:val="]"/>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sub>
                                </m:sSub>
                              </m:e>
                            </m:d>
                            <m:sSup>
                              <m:sSupPr>
                                <m:ctrlPr>
                                  <a:rPr lang="en-US" sz="1800"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d>
                                  <m:dPr>
                                    <m:ctrlPr>
                                      <a:rPr lang="en-US" sz="18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sup>
                            </m:sSup>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𝑆</m:t>
                            </m:r>
                          </m:e>
                          <m: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𝑈</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sub>
                        </m:sSub>
                        <m:d>
                          <m:dPr>
                            <m:begChr m:val="["/>
                            <m:endChr m:val="]"/>
                            <m:ctrlPr>
                              <a:rPr lang="en-US" sz="1800" i="1">
                                <a:solidFill>
                                  <a:schemeClr val="tx1"/>
                                </a:solidFill>
                                <a:latin typeface="Cambria Math" panose="02040503050406030204" pitchFamily="18" charset="0"/>
                              </a:rPr>
                            </m:ctrlPr>
                          </m:dPr>
                          <m:e>
                            <m:r>
                              <a:rPr lang="en-US" sz="1800">
                                <a:solidFill>
                                  <a:schemeClr val="tx1"/>
                                </a:solidFill>
                                <a:latin typeface="Cambria Math" panose="02040503050406030204" pitchFamily="18" charset="0"/>
                              </a:rPr>
                              <m:t>1</m:t>
                            </m:r>
                            <m:r>
                              <a:rPr lang="en-US" sz="1800" i="1">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𝑢</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𝑡</m:t>
                                    </m:r>
                                  </m:e>
                                  <m:sub>
                                    <m:r>
                                      <a:rPr lang="en-US" sz="1800" i="1">
                                        <a:solidFill>
                                          <a:schemeClr val="tx1"/>
                                        </a:solidFill>
                                        <a:latin typeface="Cambria Math" panose="02040503050406030204" pitchFamily="18" charset="0"/>
                                      </a:rPr>
                                      <m:t>𝑜</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sub>
                                </m:sSub>
                              </m:e>
                            </m:d>
                          </m:e>
                        </m:d>
                        <m:r>
                          <a:rPr lang="en-US" sz="1800" i="1">
                            <a:solidFill>
                              <a:schemeClr val="tx1"/>
                            </a:solidFill>
                            <a:latin typeface="Cambria Math" panose="02040503050406030204" pitchFamily="18" charset="0"/>
                          </a:rPr>
                          <m:t>𝑢</m:t>
                        </m:r>
                        <m:d>
                          <m:dPr>
                            <m:ctrlPr>
                              <a:rPr lang="en-US" sz="1800" i="1">
                                <a:solidFill>
                                  <a:schemeClr val="tx1"/>
                                </a:solidFill>
                                <a:latin typeface="Cambria Math" panose="02040503050406030204" pitchFamily="18" charset="0"/>
                              </a:rPr>
                            </m:ctrlPr>
                          </m:dPr>
                          <m:e>
                            <m:r>
                              <a:rPr lang="en-US" sz="1800" i="1">
                                <a:solidFill>
                                  <a:schemeClr val="tx1"/>
                                </a:solidFill>
                                <a:latin typeface="Cambria Math" panose="02040503050406030204" pitchFamily="18" charset="0"/>
                              </a:rPr>
                              <m:t>𝑡</m:t>
                            </m:r>
                            <m:r>
                              <a:rPr lang="en-US" sz="1800" i="1">
                                <a:solidFill>
                                  <a:schemeClr val="tx1"/>
                                </a:solidFill>
                                <a:latin typeface="Cambria Math" panose="020405030504060302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𝑇</m:t>
                                </m:r>
                              </m:e>
                              <m:sub>
                                <m:r>
                                  <a:rPr lang="en-US" sz="1800" i="1">
                                    <a:solidFill>
                                      <a:schemeClr val="tx1"/>
                                    </a:solidFill>
                                    <a:latin typeface="Cambria Math" panose="02040503050406030204" pitchFamily="18" charset="0"/>
                                  </a:rPr>
                                  <m:t>𝑜</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sub>
                            </m:sSub>
                          </m:e>
                        </m:d>
                      </m:e>
                    </m:d>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This is a general equation, which is a function of restoration times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An analytical expression for restoration times </a:t>
                </a:r>
                <a14:m>
                  <m:oMath xmlns:m="http://schemas.openxmlformats.org/officeDocument/2006/math">
                    <m:sSub>
                      <m:sSubPr>
                        <m:ctrlPr>
                          <a:rPr lang="en-US" sz="1800" i="1" smtClean="0">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can be derived if the </a:t>
                </a:r>
                <a14:m>
                  <m:oMath xmlns:m="http://schemas.openxmlformats.org/officeDocument/2006/math">
                    <m:sSub>
                      <m:sSubPr>
                        <m:ctrlPr>
                          <a:rPr lang="en-US" sz="1800" i="1" smtClean="0">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rPr>
                          <m:t>𝛼</m:t>
                        </m:r>
                      </m:e>
                      <m:sub>
                        <m:r>
                          <a:rPr lang="en-US" sz="1800" i="1">
                            <a:solidFill>
                              <a:schemeClr val="tx1"/>
                            </a:solidFill>
                            <a:latin typeface="Cambria Math" panose="02040503050406030204" pitchFamily="18" charset="0"/>
                          </a:rPr>
                          <m:t>𝑜</m:t>
                        </m:r>
                        <m:r>
                          <a:rPr lang="en-US" sz="1800">
                            <a:solidFill>
                              <a:schemeClr val="tx1"/>
                            </a:solidFill>
                            <a:latin typeface="Cambria Math" panose="02040503050406030204" pitchFamily="18" charset="0"/>
                          </a:rPr>
                          <m:t>(</m:t>
                        </m:r>
                        <m:r>
                          <a:rPr lang="en-US" sz="1800" i="1">
                            <a:solidFill>
                              <a:schemeClr val="tx1"/>
                            </a:solidFill>
                            <a:latin typeface="Cambria Math" panose="02040503050406030204" pitchFamily="18" charset="0"/>
                          </a:rPr>
                          <m:t>𝑗</m:t>
                        </m:r>
                        <m:r>
                          <a:rPr lang="en-US" sz="1800">
                            <a:solidFill>
                              <a:schemeClr val="tx1"/>
                            </a:solidFill>
                            <a:latin typeface="Cambria Math" panose="02040503050406030204" pitchFamily="18" charset="0"/>
                          </a:rPr>
                          <m:t>)</m:t>
                        </m:r>
                      </m:sub>
                    </m:sSub>
                    <m:r>
                      <a:rPr lang="en-US" sz="1800" i="1">
                        <a:solidFill>
                          <a:schemeClr val="tx1"/>
                        </a:solidFill>
                        <a:latin typeface="Cambria Math" panose="02040503050406030204" pitchFamily="18" charset="0"/>
                      </a:rPr>
                      <m:t> </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values are the same for all sections. </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With this assumption, the restoration time of each section can be derived while maintaining the maximum loading capacity constraint.</a:t>
                </a:r>
              </a:p>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It is considered that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(k − 1)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sections are restored prior to section o(k). According to the restoration procedure, section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o(k)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should be restored as soon as possible, that is when </a:t>
                </a:r>
                <a14:m>
                  <m:oMath xmlns:m="http://schemas.openxmlformats.org/officeDocument/2006/math">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𝑀𝑇</m:t>
                        </m:r>
                      </m:sub>
                    </m:s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d>
                      <m:dPr>
                        <m:ctrlPr>
                          <a:rPr lang="en-US" sz="1800" i="1">
                            <a:solidFill>
                              <a:schemeClr val="tx1"/>
                            </a:solidFill>
                            <a:latin typeface="Cambria Math" panose="02040503050406030204" pitchFamily="18" charset="0"/>
                          </a:rPr>
                        </m:ctrlPr>
                      </m:dPr>
                      <m:e>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e>
                    </m:d>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latin typeface="Cambria Math" panose="02040503050406030204" pitchFamily="18" charset="0"/>
                              </a:rPr>
                            </m:ctrlPr>
                          </m:sSubPr>
                          <m:e>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𝑈</m:t>
                            </m:r>
                          </m:e>
                          <m:sub>
                            <m:r>
                              <m:rPr>
                                <m:sty m:val="p"/>
                              </m:rP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o</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 </m:t>
                    </m:r>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is satisfied. </a:t>
                </a: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22799"/>
                <a:ext cx="8229600" cy="5257330"/>
              </a:xfrm>
              <a:blipFill>
                <a:blip r:embed="rId2"/>
                <a:stretch>
                  <a:fillRect l="-148" r="-593"/>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62</a:t>
            </a:fld>
            <a:endParaRPr lang="en-US" dirty="0"/>
          </a:p>
        </p:txBody>
      </p:sp>
    </p:spTree>
    <p:extLst>
      <p:ext uri="{BB962C8B-B14F-4D97-AF65-F5344CB8AC3E}">
        <p14:creationId xmlns:p14="http://schemas.microsoft.com/office/powerpoint/2010/main" val="2314660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dirty="0"/>
              <a:t>1.5.3 Derivation of Restoration Times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822799"/>
                <a:ext cx="8229600" cy="5257330"/>
              </a:xfrm>
            </p:spPr>
            <p:txBody>
              <a:bodyPr/>
              <a:lstStyle/>
              <a:p>
                <a:pPr algn="just">
                  <a:spcBef>
                    <a:spcPts val="60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Therefore, the restoration time of section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o(k)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can be found by solving the equation: </a:t>
                </a:r>
              </a:p>
              <a:p>
                <a:pPr marL="0" indent="0" algn="just">
                  <a:spcBef>
                    <a:spcPts val="600"/>
                  </a:spcBef>
                  <a:spcAft>
                    <a:spcPts val="1200"/>
                  </a:spcAft>
                  <a:buNone/>
                </a:pPr>
                <a14:m>
                  <m:oMath xmlns:m="http://schemas.openxmlformats.org/officeDocument/2006/math">
                    <m:m>
                      <m:mPr>
                        <m:plcHide m:val="on"/>
                        <m:mcs>
                          <m:mc>
                            <m:mcPr>
                              <m:count m:val="2"/>
                              <m:mcJc m:val="center"/>
                            </m:mcPr>
                          </m:mc>
                        </m:mcs>
                        <m:ctrlPr>
                          <a:rPr lang="en-US" sz="1800" i="1" smtClean="0">
                            <a:solidFill>
                              <a:schemeClr val="tx1"/>
                            </a:solidFill>
                            <a:effectLst/>
                            <a:latin typeface="Cambria Math" panose="02040503050406030204" pitchFamily="18" charset="0"/>
                          </a:rPr>
                        </m:ctrlPr>
                      </m:mPr>
                      <m:m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𝑀𝑇</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ctrlPr>
                                <a:rPr lang="en-US" sz="1800" i="1">
                                  <a:solidFill>
                                    <a:schemeClr val="tx1"/>
                                  </a:solidFill>
                                  <a:effectLst/>
                                  <a:latin typeface="Cambria Math" panose="020405030504060302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begChr m:val="{"/>
                              <m:endChr m:val=""/>
                              <m:ctrlPr>
                                <a:rPr lang="en-US" sz="1800" i="1">
                                  <a:solidFill>
                                    <a:schemeClr val="tx1"/>
                                  </a:solidFill>
                                  <a:effectLst/>
                                  <a:latin typeface="Cambria Math" panose="02040503050406030204" pitchFamily="18" charset="0"/>
                                </a:rPr>
                              </m:ctrlPr>
                            </m:dPr>
                            <m:e>
                              <m:d>
                                <m:dPr>
                                  <m:begChr m:val="["/>
                                  <m:endChr m:val="]"/>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m:rPr>
                                                  <m:sty m:val="p"/>
                                                </m:rPr>
                                                <a:rPr lang="en-US" sz="1800" b="0" i="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o</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e>
                                  </m:d>
                                  <m:sSup>
                                    <m:sSupPr>
                                      <m:ctrlPr>
                                        <a:rPr lang="en-US" sz="1800" i="1">
                                          <a:solidFill>
                                            <a:schemeClr val="tx1"/>
                                          </a:solidFill>
                                          <a:effectLst/>
                                          <a:latin typeface="Cambria Math" panose="020405030504060302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sup>
                                  </m:sSup>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e>
                      </m:mr>
                      <m:mr>
                        <m:e/>
                        <m:e>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𝑜𝑗</m:t>
                                      </m:r>
                                    </m:sub>
                                  </m:sSub>
                                </m:sub>
                              </m:sSub>
                              <m:d>
                                <m:dPr>
                                  <m:begChr m:val="["/>
                                  <m:endChr m:val="]"/>
                                  <m:ctrlPr>
                                    <a:rPr lang="en-US" sz="1800" i="1">
                                      <a:solidFill>
                                        <a:schemeClr val="tx1"/>
                                      </a:solidFill>
                                      <a:effectLst/>
                                      <a:latin typeface="Cambria Math" panose="02040503050406030204" pitchFamily="18" charset="0"/>
                                    </a:rPr>
                                  </m:ctrlPr>
                                </m:dPr>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𝑢</m:t>
                              </m:r>
                              <m:d>
                                <m:dPr>
                                  <m:ctrlPr>
                                    <a:rPr lang="en-US" sz="1800" i="1">
                                      <a:solidFill>
                                        <a:schemeClr val="tx1"/>
                                      </a:solidFill>
                                      <a:effectLst/>
                                      <a:latin typeface="Cambria Math" panose="02040503050406030204" pitchFamily="18" charset="0"/>
                                    </a:rPr>
                                  </m:ctrlPr>
                                </m:dPr>
                                <m:e>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e>
                          </m:d>
                        </m:e>
                      </m:mr>
                    </m:m>
                  </m:oMath>
                </a14:m>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restoration time equation can be solved as: </a:t>
                </a:r>
              </a:p>
              <a:p>
                <a:pPr marL="0" indent="0" algn="just">
                  <a:spcBef>
                    <a:spcPts val="0"/>
                  </a:spcBef>
                  <a:spcAft>
                    <a:spcPts val="1200"/>
                  </a:spcAft>
                  <a:buNone/>
                </a:pPr>
                <a14:m>
                  <m:oMathPara xmlns:m="http://schemas.openxmlformats.org/officeDocument/2006/math">
                    <m:oMathParaPr>
                      <m:jc m:val="centerGroup"/>
                    </m:oMathParaPr>
                    <m:oMath xmlns:m="http://schemas.openxmlformats.org/officeDocument/2006/math">
                      <m:sSub>
                        <m:sSubPr>
                          <m:ctrlPr>
                            <a:rPr lang="en-US"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den>
                      </m:f>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ln</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𝑀𝑇</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nary>
                                <m:naryPr>
                                  <m:chr m:val="∑"/>
                                  <m:limLoc m:val="undOvr"/>
                                  <m:grow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num>
                            <m:den>
                              <m:nary>
                                <m:naryPr>
                                  <m:chr m:val="∑"/>
                                  <m:limLoc m:val="undOvr"/>
                                  <m:grow m:val="on"/>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naryPr>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𝑘</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p>
                                <m:e>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e>
                              </m:nary>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𝑈</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𝑆</m:t>
                                      </m:r>
                                    </m:e>
                                    <m:sub>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𝐷</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sub>
                                  </m:sSub>
                                </m:e>
                              </m:d>
                              <m:sSup>
                                <m:sSup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e>
                                <m:sup>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𝛼</m:t>
                                  </m:r>
                                  <m:d>
                                    <m:d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e>
                                  </m:d>
                                </m:sup>
                              </m:sSup>
                            </m:den>
                          </m:f>
                        </m:e>
                      </m:d>
                    </m:oMath>
                  </m:oMathPara>
                </a14:m>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spcBef>
                    <a:spcPts val="0"/>
                  </a:spcBef>
                  <a:spcAft>
                    <a:spcPts val="1200"/>
                  </a:spcAft>
                </a:pPr>
                <a14:m>
                  <m:oMath xmlns:m="http://schemas.openxmlformats.org/officeDocument/2006/math">
                    <m:r>
                      <m:rPr>
                        <m:sty m:val="p"/>
                      </m:rPr>
                      <a:rPr lang="en-US" sz="1800"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𝑡</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1800" i="1">
                            <a:solidFill>
                              <a:schemeClr val="tx1"/>
                            </a:solidFill>
                            <a:effectLst/>
                            <a:latin typeface="Cambria Math" panose="02040503050406030204" pitchFamily="18" charset="0"/>
                          </a:rPr>
                        </m:ctrlPr>
                      </m:sSubPr>
                      <m:e>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𝑇</m:t>
                        </m:r>
                      </m:e>
                      <m:sub>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𝑜</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r>
                          <a:rPr lang="en-US" sz="180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b>
                    </m:sSub>
                  </m:oMath>
                </a14:m>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the undiversified load duration or delay part of section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o(j). </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above equation is valid for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 &lt; k ≤ n</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where </a:t>
                </a:r>
                <a:r>
                  <a:rPr lang="en-US" sz="1800" i="1" dirty="0">
                    <a:solidFill>
                      <a:schemeClr val="tx1"/>
                    </a:solidFill>
                    <a:latin typeface="Calibri" panose="020F0502020204030204" pitchFamily="34" charset="0"/>
                    <a:ea typeface="Calibri" panose="020F0502020204030204" pitchFamily="34" charset="0"/>
                    <a:cs typeface="Calibri" panose="020F0502020204030204" pitchFamily="34" charset="0"/>
                  </a:rPr>
                  <a:t>m</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 represents the number of sections restored simultaneously. </a:t>
                </a:r>
              </a:p>
              <a:p>
                <a:pPr algn="just">
                  <a:spcBef>
                    <a:spcPts val="0"/>
                  </a:spcBef>
                  <a:spcAft>
                    <a:spcPts val="1200"/>
                  </a:spcAft>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For cases where the sections have different α values, the solution becomes complex.</a:t>
                </a:r>
              </a:p>
              <a:p>
                <a:pPr marL="0" indent="0" algn="just">
                  <a:spcBef>
                    <a:spcPts val="600"/>
                  </a:spcBef>
                  <a:spcAft>
                    <a:spcPts val="1200"/>
                  </a:spcAft>
                  <a:buNone/>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mc:Choice>
        <mc:Fallback xmlns="">
          <p:sp>
            <p:nvSpPr>
              <p:cNvPr id="3" name="Content Placeholder 2">
                <a:extLst>
                  <a:ext uri="{FF2B5EF4-FFF2-40B4-BE49-F238E27FC236}">
                    <a16:creationId xmlns:a16="http://schemas.microsoft.com/office/drawing/2014/main" id="{78B86028-6F5F-2AE3-1E17-23E4F21BA8CB}"/>
                  </a:ext>
                </a:extLst>
              </p:cNvPr>
              <p:cNvSpPr>
                <a:spLocks noGrp="1" noRot="1" noChangeAspect="1" noMove="1" noResize="1" noEditPoints="1" noAdjustHandles="1" noChangeArrowheads="1" noChangeShapeType="1" noTextEdit="1"/>
              </p:cNvSpPr>
              <p:nvPr>
                <p:ph idx="1"/>
              </p:nvPr>
            </p:nvSpPr>
            <p:spPr>
              <a:xfrm>
                <a:off x="457200" y="822799"/>
                <a:ext cx="8229600" cy="5257330"/>
              </a:xfrm>
              <a:blipFill>
                <a:blip r:embed="rId2"/>
                <a:stretch>
                  <a:fillRect l="-148" t="-696" r="-593" b="-3132"/>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63</a:t>
            </a:fld>
            <a:endParaRPr lang="en-US" dirty="0"/>
          </a:p>
        </p:txBody>
      </p:sp>
    </p:spTree>
    <p:extLst>
      <p:ext uri="{BB962C8B-B14F-4D97-AF65-F5344CB8AC3E}">
        <p14:creationId xmlns:p14="http://schemas.microsoft.com/office/powerpoint/2010/main" val="6472341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8635181" cy="625471"/>
          </a:xfrm>
        </p:spPr>
        <p:txBody>
          <a:bodyPr/>
          <a:lstStyle/>
          <a:p>
            <a:r>
              <a:rPr lang="en-US" sz="2400" dirty="0"/>
              <a:t>1.5.4 Optimal Operation and Design for Restoration During CLPU</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200" y="777871"/>
            <a:ext cx="8039100" cy="3015575"/>
          </a:xfrm>
        </p:spPr>
        <p:txBody>
          <a:bodyPr/>
          <a:lstStyle/>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Both the operation and the design of distribution systems are important to effectively address CLPU.</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 system with feeders of substantially different loads, proper sequence of sections to restore becomes important to minimize the restoration time. </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Thus, an optimal sequence can be determined that requires the least time to restore all of them while meeting all the system constraints. </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addition, distribution systems can be designed to handle CLPU conditions while considering transformer loading and voltage drop on feeders.</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this section, we give two examples to further explain the concepts.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t>64</a:t>
            </a:fld>
            <a:endParaRPr lang="en-US"/>
          </a:p>
        </p:txBody>
      </p:sp>
    </p:spTree>
    <p:extLst>
      <p:ext uri="{BB962C8B-B14F-4D97-AF65-F5344CB8AC3E}">
        <p14:creationId xmlns:p14="http://schemas.microsoft.com/office/powerpoint/2010/main" val="42671861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4921" y="4475323"/>
            <a:ext cx="8356833" cy="1239681"/>
          </a:xfrm>
        </p:spPr>
        <p:txBody>
          <a:bodyPr/>
          <a:lstStyle/>
          <a:p>
            <a:pPr algn="just">
              <a:spcAft>
                <a:spcPts val="6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Example: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Thermally limited distribution system (The Figure in the left-hand side)</a:t>
            </a:r>
          </a:p>
          <a:p>
            <a:pPr algn="just">
              <a:spcAft>
                <a:spcPts val="6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Assumption: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Feeders are not very long (true for urban areas), voltage drop is not a problem, and thermal limits of the feeders are not considered.</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65</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230584944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4921" y="4475323"/>
            <a:ext cx="8356833" cy="1239681"/>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diversified and undiversified loads of the feeder sections are given in the table.</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Transformer rating: 30 MVA under forced oil circulation (FOA) conditions</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Maximum loading allowed during restoration: 45 MVA</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Delay part in the cold load pickup model for each section: 20 minutes</a:t>
            </a:r>
          </a:p>
          <a:p>
            <a:pPr algn="just">
              <a:spcAft>
                <a:spcPts val="600"/>
              </a:spcAft>
              <a:buFont typeface="Arial" panose="020B0604020202020204" pitchFamily="34" charset="0"/>
              <a:buChar char="•"/>
            </a:pPr>
            <a:endPar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66</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56701747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4921" y="4475323"/>
            <a:ext cx="8356833" cy="1239681"/>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results obtained from a search showed that the minimum time needed to complete restoration without violating the transformer loading limit is 83 minutes, and the maximum time is 93 minutes.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67</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311070844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199" y="4293524"/>
            <a:ext cx="8356833" cy="1239681"/>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Order of restoration of sections for minimum time: 10, 11, 12, 7, 8, 9, 1, 4, 5, 6, 2, 3</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In another case, change in maximum loading on the transformer (reduced to 36 MVA) which changed the maximum and minimum time for restoration.</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New maximum time needed for restoration: 195 minutes</a:t>
            </a:r>
          </a:p>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New minimum time needed for restoration: 168 minutes</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68</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9150370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1.5.4.1 Thermally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57199" y="4657885"/>
            <a:ext cx="8356833" cy="1239681"/>
          </a:xfrm>
        </p:spPr>
        <p:txBody>
          <a:bodyPr/>
          <a:lstStyle/>
          <a:p>
            <a:pPr algn="just">
              <a:spcAft>
                <a:spcPts val="6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Updated order of restoration of sections for minimum time: 10, 7, 8, 9, 4, 11, 1, 5, 12, 6, 2, 3</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69</a:t>
            </a:fld>
            <a:endParaRPr lang="en-US">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77FFC996-ECB8-4A68-5927-F4A9AD75CFD0}"/>
              </a:ext>
            </a:extLst>
          </p:cNvPr>
          <p:cNvPicPr>
            <a:picLocks noChangeAspect="1"/>
          </p:cNvPicPr>
          <p:nvPr/>
        </p:nvPicPr>
        <p:blipFill>
          <a:blip r:embed="rId2"/>
          <a:stretch>
            <a:fillRect/>
          </a:stretch>
        </p:blipFill>
        <p:spPr>
          <a:xfrm>
            <a:off x="457199" y="862979"/>
            <a:ext cx="3770395" cy="2566021"/>
          </a:xfrm>
          <a:prstGeom prst="rect">
            <a:avLst/>
          </a:prstGeom>
        </p:spPr>
      </p:pic>
      <p:sp>
        <p:nvSpPr>
          <p:cNvPr id="7" name="TextBox 6">
            <a:extLst>
              <a:ext uri="{FF2B5EF4-FFF2-40B4-BE49-F238E27FC236}">
                <a16:creationId xmlns:a16="http://schemas.microsoft.com/office/drawing/2014/main" id="{8CCE2143-EF90-6079-AC0F-32AE81935F2C}"/>
              </a:ext>
            </a:extLst>
          </p:cNvPr>
          <p:cNvSpPr txBox="1"/>
          <p:nvPr/>
        </p:nvSpPr>
        <p:spPr>
          <a:xfrm>
            <a:off x="1047693" y="3611503"/>
            <a:ext cx="308139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Fig: One-line diagram of a distribution system with 12 sections</a:t>
            </a:r>
          </a:p>
        </p:txBody>
      </p:sp>
      <p:pic>
        <p:nvPicPr>
          <p:cNvPr id="9" name="Picture 8">
            <a:extLst>
              <a:ext uri="{FF2B5EF4-FFF2-40B4-BE49-F238E27FC236}">
                <a16:creationId xmlns:a16="http://schemas.microsoft.com/office/drawing/2014/main" id="{5299BAE5-9CBE-0582-AD9E-7A8F4C19F5C7}"/>
              </a:ext>
            </a:extLst>
          </p:cNvPr>
          <p:cNvPicPr>
            <a:picLocks noChangeAspect="1"/>
          </p:cNvPicPr>
          <p:nvPr/>
        </p:nvPicPr>
        <p:blipFill>
          <a:blip r:embed="rId3"/>
          <a:stretch>
            <a:fillRect/>
          </a:stretch>
        </p:blipFill>
        <p:spPr>
          <a:xfrm>
            <a:off x="4372063" y="683680"/>
            <a:ext cx="4661006" cy="3122781"/>
          </a:xfrm>
          <a:prstGeom prst="rect">
            <a:avLst/>
          </a:prstGeom>
        </p:spPr>
      </p:pic>
      <p:sp>
        <p:nvSpPr>
          <p:cNvPr id="10" name="TextBox 9">
            <a:extLst>
              <a:ext uri="{FF2B5EF4-FFF2-40B4-BE49-F238E27FC236}">
                <a16:creationId xmlns:a16="http://schemas.microsoft.com/office/drawing/2014/main" id="{E3BB1AC9-DACD-7564-0213-63489E91CB63}"/>
              </a:ext>
            </a:extLst>
          </p:cNvPr>
          <p:cNvSpPr txBox="1"/>
          <p:nvPr/>
        </p:nvSpPr>
        <p:spPr>
          <a:xfrm>
            <a:off x="4686651" y="3770304"/>
            <a:ext cx="4035103"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Diversified and undiversified loads of sections of the example system.</a:t>
            </a:r>
          </a:p>
        </p:txBody>
      </p:sp>
    </p:spTree>
    <p:extLst>
      <p:ext uri="{BB962C8B-B14F-4D97-AF65-F5344CB8AC3E}">
        <p14:creationId xmlns:p14="http://schemas.microsoft.com/office/powerpoint/2010/main" val="70200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7</a:t>
            </a:fld>
            <a:endParaRPr lang="en-US"/>
          </a:p>
        </p:txBody>
      </p:sp>
      <p:sp>
        <p:nvSpPr>
          <p:cNvPr id="9" name="TextBox 8">
            <a:extLst>
              <a:ext uri="{FF2B5EF4-FFF2-40B4-BE49-F238E27FC236}">
                <a16:creationId xmlns:a16="http://schemas.microsoft.com/office/drawing/2014/main" id="{8BDAF00E-C402-085C-2440-DA9EDB5BDCAD}"/>
              </a:ext>
            </a:extLst>
          </p:cNvPr>
          <p:cNvSpPr txBox="1"/>
          <p:nvPr/>
        </p:nvSpPr>
        <p:spPr>
          <a:xfrm>
            <a:off x="457200" y="726762"/>
            <a:ext cx="8427588" cy="369332"/>
          </a:xfrm>
          <a:prstGeom prst="rect">
            <a:avLst/>
          </a:prstGeom>
          <a:noFill/>
        </p:spPr>
        <p:txBody>
          <a:bodyPr wrap="square">
            <a:spAutoFit/>
          </a:bodyPr>
          <a:lstStyle/>
          <a:p>
            <a:r>
              <a:rPr lang="en-US" sz="1800" b="1" dirty="0">
                <a:latin typeface="Calibri" panose="020F0502020204030204" pitchFamily="34" charset="0"/>
                <a:cs typeface="Calibri" panose="020F0502020204030204" pitchFamily="34" charset="0"/>
              </a:rPr>
              <a:t>I</a:t>
            </a:r>
            <a:r>
              <a:rPr lang="en-US" sz="1800" b="1" i="0" dirty="0">
                <a:solidFill>
                  <a:schemeClr val="tx1"/>
                </a:solidFill>
                <a:effectLst/>
                <a:latin typeface="Calibri" panose="020F0502020204030204" pitchFamily="34" charset="0"/>
                <a:cs typeface="Calibri" panose="020F0502020204030204" pitchFamily="34" charset="0"/>
              </a:rPr>
              <a:t>llustration of Outage Location, </a:t>
            </a:r>
            <a:r>
              <a:rPr lang="en-US" sz="1800" b="1" dirty="0">
                <a:latin typeface="Calibri" panose="020F0502020204030204" pitchFamily="34" charset="0"/>
                <a:cs typeface="Calibri" panose="020F0502020204030204" pitchFamily="34" charset="0"/>
              </a:rPr>
              <a:t>F</a:t>
            </a:r>
            <a:r>
              <a:rPr lang="en-US" sz="1800" b="1" i="0" dirty="0">
                <a:solidFill>
                  <a:schemeClr val="tx1"/>
                </a:solidFill>
                <a:effectLst/>
                <a:latin typeface="Calibri" panose="020F0502020204030204" pitchFamily="34" charset="0"/>
                <a:cs typeface="Calibri" panose="020F0502020204030204" pitchFamily="34" charset="0"/>
              </a:rPr>
              <a:t>ault </a:t>
            </a:r>
            <a:r>
              <a:rPr lang="en-US" sz="1800" b="1" dirty="0">
                <a:latin typeface="Calibri" panose="020F0502020204030204" pitchFamily="34" charset="0"/>
                <a:cs typeface="Calibri" panose="020F0502020204030204" pitchFamily="34" charset="0"/>
              </a:rPr>
              <a:t>I</a:t>
            </a:r>
            <a:r>
              <a:rPr lang="en-US" sz="1800" b="1" i="0" dirty="0">
                <a:solidFill>
                  <a:schemeClr val="tx1"/>
                </a:solidFill>
                <a:effectLst/>
                <a:latin typeface="Calibri" panose="020F0502020204030204" pitchFamily="34" charset="0"/>
                <a:cs typeface="Calibri" panose="020F0502020204030204" pitchFamily="34" charset="0"/>
              </a:rPr>
              <a:t>solation, and restoration of a system</a:t>
            </a:r>
            <a:endParaRPr lang="en-US" sz="1800" b="1" dirty="0">
              <a:latin typeface="Calibri" panose="020F0502020204030204" pitchFamily="34" charset="0"/>
              <a:cs typeface="Calibri" panose="020F0502020204030204" pitchFamily="34" charset="0"/>
            </a:endParaRPr>
          </a:p>
        </p:txBody>
      </p:sp>
      <p:sp>
        <p:nvSpPr>
          <p:cNvPr id="10" name="Content Placeholder 9">
            <a:extLst>
              <a:ext uri="{FF2B5EF4-FFF2-40B4-BE49-F238E27FC236}">
                <a16:creationId xmlns:a16="http://schemas.microsoft.com/office/drawing/2014/main" id="{443C5DBB-2C52-01E3-0D76-6FE36468BF25}"/>
              </a:ext>
            </a:extLst>
          </p:cNvPr>
          <p:cNvSpPr txBox="1">
            <a:spLocks noGrp="1"/>
          </p:cNvSpPr>
          <p:nvPr>
            <p:ph idx="1"/>
          </p:nvPr>
        </p:nvSpPr>
        <p:spPr>
          <a:xfrm>
            <a:off x="457200" y="2206214"/>
            <a:ext cx="4729611" cy="3305520"/>
          </a:xfrm>
          <a:prstGeom prst="rect">
            <a:avLst/>
          </a:prstGeom>
          <a:noFill/>
        </p:spPr>
        <p:txBody>
          <a:bodyPr wrap="square">
            <a:spAutoFit/>
          </a:bodyPr>
          <a:lstStyle/>
          <a:p>
            <a:pPr marL="400059" indent="-342900" algn="just">
              <a:buClr>
                <a:srgbClr val="FF0000"/>
              </a:buClr>
              <a:buFont typeface="+mj-lt"/>
              <a:buAutoNum type="alphaLcPeriod"/>
            </a:pPr>
            <a:r>
              <a:rPr lang="en-US" sz="1800" b="0" i="0" dirty="0">
                <a:solidFill>
                  <a:schemeClr val="tx1"/>
                </a:solidFill>
                <a:effectLst/>
                <a:latin typeface="Calibri" panose="020F0502020204030204" pitchFamily="34" charset="0"/>
                <a:cs typeface="Calibri" panose="020F0502020204030204" pitchFamily="34" charset="0"/>
              </a:rPr>
              <a:t>Identify the path with the highest spare capacity, either from the same transformer or another   transformer.</a:t>
            </a:r>
          </a:p>
          <a:p>
            <a:pPr marL="400059" indent="-342900" algn="just">
              <a:buClr>
                <a:srgbClr val="FF0000"/>
              </a:buClr>
              <a:buFont typeface="+mj-lt"/>
              <a:buAutoNum type="alphaLcPeriod"/>
            </a:pPr>
            <a:r>
              <a:rPr lang="en-US" sz="1800" b="0" i="0" dirty="0">
                <a:solidFill>
                  <a:schemeClr val="tx1"/>
                </a:solidFill>
                <a:effectLst/>
                <a:latin typeface="Calibri" panose="020F0502020204030204" pitchFamily="34" charset="0"/>
                <a:cs typeface="Calibri" panose="020F0502020204030204" pitchFamily="34" charset="0"/>
              </a:rPr>
              <a:t>Ensure that the feeders in the selected path are not overloaded.</a:t>
            </a:r>
          </a:p>
          <a:p>
            <a:pPr marL="400059" indent="-342900" algn="just">
              <a:buClr>
                <a:srgbClr val="FF0000"/>
              </a:buClr>
              <a:buFont typeface="+mj-lt"/>
              <a:buAutoNum type="alphaLcPeriod"/>
            </a:pPr>
            <a:r>
              <a:rPr lang="en-US" sz="1800" b="0" i="0" dirty="0">
                <a:solidFill>
                  <a:schemeClr val="tx1"/>
                </a:solidFill>
                <a:effectLst/>
                <a:latin typeface="Calibri" panose="020F0502020204030204" pitchFamily="34" charset="0"/>
                <a:cs typeface="Calibri" panose="020F0502020204030204" pitchFamily="34" charset="0"/>
              </a:rPr>
              <a:t>Monitor and maintain voltages within the limits defined by the American National Standards Institute   (ANSI).</a:t>
            </a:r>
          </a:p>
          <a:p>
            <a:pPr marL="400059" indent="-342900" algn="just">
              <a:buClr>
                <a:srgbClr val="FF0000"/>
              </a:buClr>
              <a:buFont typeface="+mj-lt"/>
              <a:buAutoNum type="alphaLcPeriod"/>
            </a:pPr>
            <a:r>
              <a:rPr lang="en-US" sz="1800" b="0" i="0" dirty="0">
                <a:solidFill>
                  <a:schemeClr val="tx1"/>
                </a:solidFill>
                <a:effectLst/>
                <a:latin typeface="Calibri" panose="020F0502020204030204" pitchFamily="34" charset="0"/>
                <a:cs typeface="Calibri" panose="020F0502020204030204" pitchFamily="34" charset="0"/>
              </a:rPr>
              <a:t>Minimize the number of switching operations to optimize the restoration process.</a:t>
            </a:r>
          </a:p>
        </p:txBody>
      </p:sp>
      <p:sp>
        <p:nvSpPr>
          <p:cNvPr id="13" name="TextBox 12">
            <a:extLst>
              <a:ext uri="{FF2B5EF4-FFF2-40B4-BE49-F238E27FC236}">
                <a16:creationId xmlns:a16="http://schemas.microsoft.com/office/drawing/2014/main" id="{B4AD0444-4693-314B-DC26-DECBE46EE2A7}"/>
              </a:ext>
            </a:extLst>
          </p:cNvPr>
          <p:cNvSpPr txBox="1"/>
          <p:nvPr/>
        </p:nvSpPr>
        <p:spPr>
          <a:xfrm>
            <a:off x="356532" y="1147203"/>
            <a:ext cx="4572000" cy="923330"/>
          </a:xfrm>
          <a:prstGeom prst="rect">
            <a:avLst/>
          </a:prstGeom>
          <a:noFill/>
        </p:spPr>
        <p:txBody>
          <a:bodyPr wrap="square">
            <a:spAutoFit/>
          </a:bodyPr>
          <a:lstStyle/>
          <a:p>
            <a:pPr marL="342909" indent="-285750" algn="just" eaLnBrk="1" hangingPunct="1">
              <a:spcBef>
                <a:spcPct val="20000"/>
              </a:spcBef>
              <a:buClr>
                <a:srgbClr val="FF0000"/>
              </a:buClr>
              <a:buSzPct val="80000"/>
              <a:buFont typeface="Arial" panose="020B0604020202020204" pitchFamily="34" charset="0"/>
              <a:buChar char="•"/>
            </a:pPr>
            <a:r>
              <a:rPr lang="en-US" sz="1800" dirty="0">
                <a:latin typeface="Calibri" panose="020F0502020204030204" pitchFamily="34" charset="0"/>
                <a:cs typeface="Calibri" panose="020F0502020204030204" pitchFamily="34" charset="0"/>
              </a:rPr>
              <a:t>Several Rules are followed to determine which open </a:t>
            </a:r>
            <a:r>
              <a:rPr lang="en-US" sz="1800" dirty="0" err="1">
                <a:latin typeface="Calibri" panose="020F0502020204030204" pitchFamily="34" charset="0"/>
                <a:cs typeface="Calibri" panose="020F0502020204030204" pitchFamily="34" charset="0"/>
              </a:rPr>
              <a:t>sectionalizer</a:t>
            </a:r>
            <a:r>
              <a:rPr lang="en-US" sz="1800" dirty="0">
                <a:latin typeface="Calibri" panose="020F0502020204030204" pitchFamily="34" charset="0"/>
                <a:cs typeface="Calibri" panose="020F0502020204030204" pitchFamily="34" charset="0"/>
              </a:rPr>
              <a:t> (D, E, F) to close for power restoration such as:</a:t>
            </a:r>
          </a:p>
        </p:txBody>
      </p:sp>
      <p:pic>
        <p:nvPicPr>
          <p:cNvPr id="3" name="Picture 2">
            <a:extLst>
              <a:ext uri="{FF2B5EF4-FFF2-40B4-BE49-F238E27FC236}">
                <a16:creationId xmlns:a16="http://schemas.microsoft.com/office/drawing/2014/main" id="{07CFC226-5038-AAB5-3018-05D89BF3D1A6}"/>
              </a:ext>
            </a:extLst>
          </p:cNvPr>
          <p:cNvPicPr>
            <a:picLocks noChangeAspect="1"/>
          </p:cNvPicPr>
          <p:nvPr/>
        </p:nvPicPr>
        <p:blipFill>
          <a:blip r:embed="rId2"/>
          <a:stretch>
            <a:fillRect/>
          </a:stretch>
        </p:blipFill>
        <p:spPr>
          <a:xfrm>
            <a:off x="5186811" y="1332263"/>
            <a:ext cx="3697977" cy="2118022"/>
          </a:xfrm>
          <a:prstGeom prst="rect">
            <a:avLst/>
          </a:prstGeom>
        </p:spPr>
      </p:pic>
      <p:sp>
        <p:nvSpPr>
          <p:cNvPr id="4" name="TextBox 3">
            <a:extLst>
              <a:ext uri="{FF2B5EF4-FFF2-40B4-BE49-F238E27FC236}">
                <a16:creationId xmlns:a16="http://schemas.microsoft.com/office/drawing/2014/main" id="{0E7A4F2F-6AF9-D8A0-33E5-08DE0BD05CC0}"/>
              </a:ext>
            </a:extLst>
          </p:cNvPr>
          <p:cNvSpPr txBox="1"/>
          <p:nvPr/>
        </p:nvSpPr>
        <p:spPr>
          <a:xfrm>
            <a:off x="5245534" y="3697448"/>
            <a:ext cx="3697977" cy="461665"/>
          </a:xfrm>
          <a:prstGeom prst="rect">
            <a:avLst/>
          </a:prstGeom>
          <a:noFill/>
        </p:spPr>
        <p:txBody>
          <a:bodyPr wrap="square">
            <a:spAutoFit/>
          </a:bodyPr>
          <a:lstStyle/>
          <a:p>
            <a:pPr algn="ctr"/>
            <a:r>
              <a:rPr lang="en-US" sz="1200" b="0" i="0" dirty="0">
                <a:solidFill>
                  <a:schemeClr val="tx1"/>
                </a:solidFill>
                <a:effectLst/>
                <a:latin typeface="Calibri" panose="020F0502020204030204" pitchFamily="34" charset="0"/>
                <a:cs typeface="Calibri" panose="020F0502020204030204" pitchFamily="34" charset="0"/>
              </a:rPr>
              <a:t>Fig. 1 An automated figure with outage location, fault isolation, and restoration capabilities.</a:t>
            </a:r>
          </a:p>
        </p:txBody>
      </p:sp>
      <p:sp>
        <p:nvSpPr>
          <p:cNvPr id="8" name="TextBox 7">
            <a:extLst>
              <a:ext uri="{FF2B5EF4-FFF2-40B4-BE49-F238E27FC236}">
                <a16:creationId xmlns:a16="http://schemas.microsoft.com/office/drawing/2014/main" id="{D459A2F2-64C7-CE71-FC37-ECF44C724D72}"/>
              </a:ext>
            </a:extLst>
          </p:cNvPr>
          <p:cNvSpPr txBox="1"/>
          <p:nvPr/>
        </p:nvSpPr>
        <p:spPr>
          <a:xfrm>
            <a:off x="8439018" y="1332263"/>
            <a:ext cx="445770" cy="307777"/>
          </a:xfrm>
          <a:prstGeom prst="rect">
            <a:avLst/>
          </a:prstGeom>
          <a:noFill/>
        </p:spPr>
        <p:txBody>
          <a:bodyPr wrap="square" rtlCol="0">
            <a:spAutoFit/>
          </a:bodyPr>
          <a:lstStyle/>
          <a:p>
            <a:r>
              <a:rPr lang="en-US" sz="1400" dirty="0"/>
              <a:t>D</a:t>
            </a:r>
          </a:p>
        </p:txBody>
      </p:sp>
      <p:sp>
        <p:nvSpPr>
          <p:cNvPr id="12" name="TextBox 11">
            <a:extLst>
              <a:ext uri="{FF2B5EF4-FFF2-40B4-BE49-F238E27FC236}">
                <a16:creationId xmlns:a16="http://schemas.microsoft.com/office/drawing/2014/main" id="{DE6BE208-7335-9CBB-7693-91520CDC4C38}"/>
              </a:ext>
            </a:extLst>
          </p:cNvPr>
          <p:cNvSpPr txBox="1"/>
          <p:nvPr/>
        </p:nvSpPr>
        <p:spPr>
          <a:xfrm>
            <a:off x="8663940" y="2231725"/>
            <a:ext cx="445770" cy="307777"/>
          </a:xfrm>
          <a:prstGeom prst="rect">
            <a:avLst/>
          </a:prstGeom>
          <a:noFill/>
        </p:spPr>
        <p:txBody>
          <a:bodyPr wrap="square" rtlCol="0">
            <a:spAutoFit/>
          </a:bodyPr>
          <a:lstStyle/>
          <a:p>
            <a:r>
              <a:rPr lang="en-US" sz="1400" dirty="0"/>
              <a:t>E</a:t>
            </a:r>
          </a:p>
        </p:txBody>
      </p:sp>
      <p:sp>
        <p:nvSpPr>
          <p:cNvPr id="14" name="TextBox 13">
            <a:extLst>
              <a:ext uri="{FF2B5EF4-FFF2-40B4-BE49-F238E27FC236}">
                <a16:creationId xmlns:a16="http://schemas.microsoft.com/office/drawing/2014/main" id="{DFC873B5-EE32-EDA7-E444-A04FD46A5F43}"/>
              </a:ext>
            </a:extLst>
          </p:cNvPr>
          <p:cNvSpPr txBox="1"/>
          <p:nvPr/>
        </p:nvSpPr>
        <p:spPr>
          <a:xfrm>
            <a:off x="8439018" y="2709302"/>
            <a:ext cx="445770" cy="307777"/>
          </a:xfrm>
          <a:prstGeom prst="rect">
            <a:avLst/>
          </a:prstGeom>
          <a:noFill/>
        </p:spPr>
        <p:txBody>
          <a:bodyPr wrap="square" rtlCol="0">
            <a:spAutoFit/>
          </a:bodyPr>
          <a:lstStyle/>
          <a:p>
            <a:r>
              <a:rPr lang="en-US" sz="1400" dirty="0"/>
              <a:t>F</a:t>
            </a:r>
          </a:p>
        </p:txBody>
      </p:sp>
      <p:sp>
        <p:nvSpPr>
          <p:cNvPr id="15" name="Text Placeholder 4">
            <a:extLst>
              <a:ext uri="{FF2B5EF4-FFF2-40B4-BE49-F238E27FC236}">
                <a16:creationId xmlns:a16="http://schemas.microsoft.com/office/drawing/2014/main" id="{C9DBE009-599B-4337-A98C-81077DBB7566}"/>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320622391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15976" y="777871"/>
            <a:ext cx="3710835" cy="5446126"/>
          </a:xfrm>
        </p:spPr>
        <p:txBody>
          <a:bodyPr/>
          <a:lstStyle/>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Example: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Semiurban system with long lines and significant voltage drops during restoration due to CLPU.</a:t>
            </a:r>
          </a:p>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Focus: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Finding optimal switch locations based on voltage drop</a:t>
            </a:r>
          </a:p>
          <a:p>
            <a:pPr marL="0" indent="0" algn="just">
              <a:spcAft>
                <a:spcPts val="1200"/>
              </a:spcAft>
              <a:buNone/>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System characteristics:</a:t>
            </a:r>
          </a:p>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Service area: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Triangular shape with uniform load density</a:t>
            </a:r>
          </a:p>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Main feeder: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Three different conductor sizes, largest near the substation, tapering off away from the substation along with load reduction</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70</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pic>
        <p:nvPicPr>
          <p:cNvPr id="11" name="Picture 10">
            <a:extLst>
              <a:ext uri="{FF2B5EF4-FFF2-40B4-BE49-F238E27FC236}">
                <a16:creationId xmlns:a16="http://schemas.microsoft.com/office/drawing/2014/main" id="{50B9F1E6-0F98-3249-63E1-186002AC65D7}"/>
              </a:ext>
            </a:extLst>
          </p:cNvPr>
          <p:cNvPicPr>
            <a:picLocks noChangeAspect="1"/>
          </p:cNvPicPr>
          <p:nvPr/>
        </p:nvPicPr>
        <p:blipFill>
          <a:blip r:embed="rId2"/>
          <a:stretch>
            <a:fillRect/>
          </a:stretch>
        </p:blipFill>
        <p:spPr>
          <a:xfrm>
            <a:off x="4401636" y="755302"/>
            <a:ext cx="4331034" cy="2369112"/>
          </a:xfrm>
          <a:prstGeom prst="rect">
            <a:avLst/>
          </a:prstGeom>
        </p:spPr>
      </p:pic>
      <p:pic>
        <p:nvPicPr>
          <p:cNvPr id="13" name="Picture 12">
            <a:extLst>
              <a:ext uri="{FF2B5EF4-FFF2-40B4-BE49-F238E27FC236}">
                <a16:creationId xmlns:a16="http://schemas.microsoft.com/office/drawing/2014/main" id="{AAA62FE0-BF54-3359-A93F-2ABA14BD9FC3}"/>
              </a:ext>
            </a:extLst>
          </p:cNvPr>
          <p:cNvPicPr>
            <a:picLocks noChangeAspect="1"/>
          </p:cNvPicPr>
          <p:nvPr/>
        </p:nvPicPr>
        <p:blipFill>
          <a:blip r:embed="rId3"/>
          <a:stretch>
            <a:fillRect/>
          </a:stretch>
        </p:blipFill>
        <p:spPr>
          <a:xfrm>
            <a:off x="4262327" y="3762009"/>
            <a:ext cx="4518114" cy="1392049"/>
          </a:xfrm>
          <a:prstGeom prst="rect">
            <a:avLst/>
          </a:prstGeom>
        </p:spPr>
      </p:pic>
    </p:spTree>
    <p:extLst>
      <p:ext uri="{BB962C8B-B14F-4D97-AF65-F5344CB8AC3E}">
        <p14:creationId xmlns:p14="http://schemas.microsoft.com/office/powerpoint/2010/main" val="7033765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363559" y="777871"/>
            <a:ext cx="3710835" cy="5446126"/>
          </a:xfrm>
        </p:spPr>
        <p:txBody>
          <a:bodyPr/>
          <a:lstStyle/>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All feeders: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Identical with undiversified load equal to four times the diversified load</a:t>
            </a:r>
          </a:p>
          <a:p>
            <a:pPr algn="just">
              <a:spcAft>
                <a:spcPts val="1200"/>
              </a:spcAft>
              <a:buFont typeface="Arial" panose="020B0604020202020204" pitchFamily="34" charset="0"/>
              <a:buChar char="•"/>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Study duration: </a:t>
            </a: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30 years for cost calculations</a:t>
            </a:r>
          </a:p>
          <a:p>
            <a:pPr marL="0" indent="0" algn="just">
              <a:spcAft>
                <a:spcPts val="1200"/>
              </a:spcAft>
              <a:buNone/>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Summary of results in bottom right Table. :</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Provides information on optimal switch locations and corresponding voltage drop values</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Helps in determining the best places to locate switches for effective restoration in the semiurban system.</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71</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pic>
        <p:nvPicPr>
          <p:cNvPr id="11" name="Picture 10">
            <a:extLst>
              <a:ext uri="{FF2B5EF4-FFF2-40B4-BE49-F238E27FC236}">
                <a16:creationId xmlns:a16="http://schemas.microsoft.com/office/drawing/2014/main" id="{50B9F1E6-0F98-3249-63E1-186002AC65D7}"/>
              </a:ext>
            </a:extLst>
          </p:cNvPr>
          <p:cNvPicPr>
            <a:picLocks noChangeAspect="1"/>
          </p:cNvPicPr>
          <p:nvPr/>
        </p:nvPicPr>
        <p:blipFill>
          <a:blip r:embed="rId2"/>
          <a:stretch>
            <a:fillRect/>
          </a:stretch>
        </p:blipFill>
        <p:spPr>
          <a:xfrm>
            <a:off x="4401636" y="755302"/>
            <a:ext cx="4331034" cy="2369112"/>
          </a:xfrm>
          <a:prstGeom prst="rect">
            <a:avLst/>
          </a:prstGeom>
        </p:spPr>
      </p:pic>
      <p:pic>
        <p:nvPicPr>
          <p:cNvPr id="13" name="Picture 12">
            <a:extLst>
              <a:ext uri="{FF2B5EF4-FFF2-40B4-BE49-F238E27FC236}">
                <a16:creationId xmlns:a16="http://schemas.microsoft.com/office/drawing/2014/main" id="{AAA62FE0-BF54-3359-A93F-2ABA14BD9FC3}"/>
              </a:ext>
            </a:extLst>
          </p:cNvPr>
          <p:cNvPicPr>
            <a:picLocks noChangeAspect="1"/>
          </p:cNvPicPr>
          <p:nvPr/>
        </p:nvPicPr>
        <p:blipFill>
          <a:blip r:embed="rId3"/>
          <a:stretch>
            <a:fillRect/>
          </a:stretch>
        </p:blipFill>
        <p:spPr>
          <a:xfrm>
            <a:off x="4262327" y="3762009"/>
            <a:ext cx="4518114" cy="1392049"/>
          </a:xfrm>
          <a:prstGeom prst="rect">
            <a:avLst/>
          </a:prstGeom>
        </p:spPr>
      </p:pic>
    </p:spTree>
    <p:extLst>
      <p:ext uri="{BB962C8B-B14F-4D97-AF65-F5344CB8AC3E}">
        <p14:creationId xmlns:p14="http://schemas.microsoft.com/office/powerpoint/2010/main" val="3435288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6677D-F1D7-700A-68A3-002BA9EFC758}"/>
              </a:ext>
            </a:extLst>
          </p:cNvPr>
          <p:cNvSpPr>
            <a:spLocks noGrp="1"/>
          </p:cNvSpPr>
          <p:nvPr>
            <p:ph type="title"/>
          </p:nvPr>
        </p:nvSpPr>
        <p:spPr>
          <a:xfrm>
            <a:off x="457200" y="152400"/>
            <a:ext cx="7343775" cy="625471"/>
          </a:xfrm>
        </p:spPr>
        <p:txBody>
          <a:bodyPr/>
          <a:lstStyle/>
          <a:p>
            <a:r>
              <a:rPr lang="en-US" sz="2800" dirty="0">
                <a:latin typeface="Calibri" panose="020F0502020204030204" pitchFamily="34" charset="0"/>
                <a:ea typeface="Calibri" panose="020F0502020204030204" pitchFamily="34" charset="0"/>
                <a:cs typeface="Calibri" panose="020F0502020204030204" pitchFamily="34" charset="0"/>
              </a:rPr>
              <a:t>1.5.4.2 Voltage Drop Limited System</a:t>
            </a:r>
          </a:p>
        </p:txBody>
      </p:sp>
      <p:sp>
        <p:nvSpPr>
          <p:cNvPr id="3" name="Content Placeholder 2">
            <a:extLst>
              <a:ext uri="{FF2B5EF4-FFF2-40B4-BE49-F238E27FC236}">
                <a16:creationId xmlns:a16="http://schemas.microsoft.com/office/drawing/2014/main" id="{78B86028-6F5F-2AE3-1E17-23E4F21BA8CB}"/>
              </a:ext>
            </a:extLst>
          </p:cNvPr>
          <p:cNvSpPr>
            <a:spLocks noGrp="1"/>
          </p:cNvSpPr>
          <p:nvPr>
            <p:ph idx="1"/>
          </p:nvPr>
        </p:nvSpPr>
        <p:spPr>
          <a:xfrm>
            <a:off x="415976" y="777871"/>
            <a:ext cx="3710835" cy="5446126"/>
          </a:xfrm>
        </p:spPr>
        <p:txBody>
          <a:bodyPr/>
          <a:lstStyle/>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examples provided are specific to the systems considered and serve as illustrations.</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Results for other systems will vary but are expected to follow similar trends.</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The models of cold load pickup used in the analysis are based on field observations and simulations.</a:t>
            </a:r>
          </a:p>
          <a:p>
            <a:pPr algn="just">
              <a:spcAft>
                <a:spcPts val="1200"/>
              </a:spcAft>
              <a:buFont typeface="Arial" panose="020B0604020202020204" pitchFamily="34" charset="0"/>
              <a:buChar char="•"/>
            </a:pPr>
            <a:r>
              <a:rPr lang="en-US" sz="1800" dirty="0">
                <a:solidFill>
                  <a:schemeClr val="tx1"/>
                </a:solidFill>
                <a:latin typeface="Calibri" panose="020F0502020204030204" pitchFamily="34" charset="0"/>
                <a:ea typeface="Calibri" panose="020F0502020204030204" pitchFamily="34" charset="0"/>
                <a:cs typeface="Calibri" panose="020F0502020204030204" pitchFamily="34" charset="0"/>
              </a:rPr>
              <a:t>Obtaining additional real data from the field during restoration after long interruptions is crucial for further advancements in understanding cold load pickup.</a:t>
            </a:r>
          </a:p>
        </p:txBody>
      </p:sp>
      <p:sp>
        <p:nvSpPr>
          <p:cNvPr id="5" name="Slide Number Placeholder 4">
            <a:extLst>
              <a:ext uri="{FF2B5EF4-FFF2-40B4-BE49-F238E27FC236}">
                <a16:creationId xmlns:a16="http://schemas.microsoft.com/office/drawing/2014/main" id="{9C3C7429-4222-CE8F-F4C3-AFCF66B13A02}"/>
              </a:ext>
            </a:extLst>
          </p:cNvPr>
          <p:cNvSpPr>
            <a:spLocks noGrp="1"/>
          </p:cNvSpPr>
          <p:nvPr>
            <p:ph type="sldNum" sz="quarter" idx="12"/>
          </p:nvPr>
        </p:nvSpPr>
        <p:spPr/>
        <p:txBody>
          <a:bodyPr/>
          <a:lstStyle/>
          <a:p>
            <a:fld id="{98783A6C-F2E5-470E-8F07-6DF2D28172F3}" type="slidenum">
              <a:rPr lang="en-US" smtClean="0">
                <a:latin typeface="Calibri" panose="020F0502020204030204" pitchFamily="34" charset="0"/>
                <a:ea typeface="Calibri" panose="020F0502020204030204" pitchFamily="34" charset="0"/>
                <a:cs typeface="Calibri" panose="020F0502020204030204" pitchFamily="34" charset="0"/>
              </a:rPr>
              <a:t>72</a:t>
            </a:fld>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CCE2143-EF90-6079-AC0F-32AE81935F2C}"/>
              </a:ext>
            </a:extLst>
          </p:cNvPr>
          <p:cNvSpPr txBox="1"/>
          <p:nvPr/>
        </p:nvSpPr>
        <p:spPr>
          <a:xfrm>
            <a:off x="4672668" y="3085364"/>
            <a:ext cx="3509400"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Input Data for the voltage drop limited distribution systems</a:t>
            </a:r>
          </a:p>
        </p:txBody>
      </p:sp>
      <p:sp>
        <p:nvSpPr>
          <p:cNvPr id="10" name="TextBox 9">
            <a:extLst>
              <a:ext uri="{FF2B5EF4-FFF2-40B4-BE49-F238E27FC236}">
                <a16:creationId xmlns:a16="http://schemas.microsoft.com/office/drawing/2014/main" id="{E3BB1AC9-DACD-7564-0213-63489E91CB63}"/>
              </a:ext>
            </a:extLst>
          </p:cNvPr>
          <p:cNvSpPr txBox="1"/>
          <p:nvPr/>
        </p:nvSpPr>
        <p:spPr>
          <a:xfrm>
            <a:off x="4262327" y="5143298"/>
            <a:ext cx="4518114" cy="523220"/>
          </a:xfrm>
          <a:prstGeom prst="rect">
            <a:avLst/>
          </a:prstGeom>
          <a:noFill/>
        </p:spPr>
        <p:txBody>
          <a:bodyPr wrap="square">
            <a:spAutoFit/>
          </a:bodyPr>
          <a:lstStyle/>
          <a:p>
            <a:pPr algn="ct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Table: Results for the voltage drop limited distribution systems</a:t>
            </a:r>
          </a:p>
        </p:txBody>
      </p:sp>
      <p:pic>
        <p:nvPicPr>
          <p:cNvPr id="11" name="Picture 10">
            <a:extLst>
              <a:ext uri="{FF2B5EF4-FFF2-40B4-BE49-F238E27FC236}">
                <a16:creationId xmlns:a16="http://schemas.microsoft.com/office/drawing/2014/main" id="{50B9F1E6-0F98-3249-63E1-186002AC65D7}"/>
              </a:ext>
            </a:extLst>
          </p:cNvPr>
          <p:cNvPicPr>
            <a:picLocks noChangeAspect="1"/>
          </p:cNvPicPr>
          <p:nvPr/>
        </p:nvPicPr>
        <p:blipFill>
          <a:blip r:embed="rId2"/>
          <a:stretch>
            <a:fillRect/>
          </a:stretch>
        </p:blipFill>
        <p:spPr>
          <a:xfrm>
            <a:off x="4401636" y="755302"/>
            <a:ext cx="4331034" cy="2369112"/>
          </a:xfrm>
          <a:prstGeom prst="rect">
            <a:avLst/>
          </a:prstGeom>
        </p:spPr>
      </p:pic>
      <p:pic>
        <p:nvPicPr>
          <p:cNvPr id="13" name="Picture 12">
            <a:extLst>
              <a:ext uri="{FF2B5EF4-FFF2-40B4-BE49-F238E27FC236}">
                <a16:creationId xmlns:a16="http://schemas.microsoft.com/office/drawing/2014/main" id="{AAA62FE0-BF54-3359-A93F-2ABA14BD9FC3}"/>
              </a:ext>
            </a:extLst>
          </p:cNvPr>
          <p:cNvPicPr>
            <a:picLocks noChangeAspect="1"/>
          </p:cNvPicPr>
          <p:nvPr/>
        </p:nvPicPr>
        <p:blipFill>
          <a:blip r:embed="rId3"/>
          <a:stretch>
            <a:fillRect/>
          </a:stretch>
        </p:blipFill>
        <p:spPr>
          <a:xfrm>
            <a:off x="4262327" y="3762009"/>
            <a:ext cx="4518114" cy="1392049"/>
          </a:xfrm>
          <a:prstGeom prst="rect">
            <a:avLst/>
          </a:prstGeom>
        </p:spPr>
      </p:pic>
    </p:spTree>
    <p:extLst>
      <p:ext uri="{BB962C8B-B14F-4D97-AF65-F5344CB8AC3E}">
        <p14:creationId xmlns:p14="http://schemas.microsoft.com/office/powerpoint/2010/main" val="55412459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C4D771D-60F3-4425-88A2-6AC81B3AE66B}"/>
              </a:ext>
            </a:extLst>
          </p:cNvPr>
          <p:cNvSpPr>
            <a:spLocks noGrp="1"/>
          </p:cNvSpPr>
          <p:nvPr>
            <p:ph type="sldNum" sz="quarter" idx="12"/>
          </p:nvPr>
        </p:nvSpPr>
        <p:spPr/>
        <p:txBody>
          <a:bodyPr/>
          <a:lstStyle/>
          <a:p>
            <a:fld id="{98783A6C-F2E5-470E-8F07-6DF2D28172F3}" type="slidenum">
              <a:rPr lang="en-US" smtClean="0"/>
              <a:t>73</a:t>
            </a:fld>
            <a:endParaRPr lang="en-US"/>
          </a:p>
        </p:txBody>
      </p:sp>
      <p:sp>
        <p:nvSpPr>
          <p:cNvPr id="7" name="Title 1">
            <a:extLst>
              <a:ext uri="{FF2B5EF4-FFF2-40B4-BE49-F238E27FC236}">
                <a16:creationId xmlns:a16="http://schemas.microsoft.com/office/drawing/2014/main" id="{91329803-A83D-4C7F-B0DA-21A20FBF4490}"/>
              </a:ext>
            </a:extLst>
          </p:cNvPr>
          <p:cNvSpPr>
            <a:spLocks noGrp="1"/>
          </p:cNvSpPr>
          <p:nvPr>
            <p:ph type="title"/>
          </p:nvPr>
        </p:nvSpPr>
        <p:spPr>
          <a:xfrm>
            <a:off x="609600" y="2514600"/>
            <a:ext cx="8229600" cy="1143000"/>
          </a:xfrm>
        </p:spPr>
        <p:txBody>
          <a:bodyPr>
            <a:normAutofit/>
          </a:bodyPr>
          <a:lstStyle/>
          <a:p>
            <a:pPr algn="ctr"/>
            <a:r>
              <a:rPr lang="en-US" sz="4400" dirty="0"/>
              <a:t>Thank You!</a:t>
            </a:r>
          </a:p>
        </p:txBody>
      </p:sp>
    </p:spTree>
    <p:extLst>
      <p:ext uri="{BB962C8B-B14F-4D97-AF65-F5344CB8AC3E}">
        <p14:creationId xmlns:p14="http://schemas.microsoft.com/office/powerpoint/2010/main" val="1728395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latin typeface="Calibri" panose="020F0502020204030204" pitchFamily="34" charset="0"/>
                <a:cs typeface="Calibri" panose="020F0502020204030204" pitchFamily="34" charset="0"/>
              </a:rPr>
              <a:t>1. Outage Management</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926684"/>
            <a:ext cx="8309610" cy="5580283"/>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The above approach works well for faults on three-phase main feeders, it is impractical to apply it for faults on laterals.</a:t>
            </a: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Laterals are typically single-phase feeders, which are protected by fuses. </a:t>
            </a:r>
          </a:p>
          <a:p>
            <a:pPr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Replacing fuses by an automated remote-controlled </a:t>
            </a:r>
            <a:r>
              <a:rPr lang="en-US" sz="1800" dirty="0" err="1">
                <a:solidFill>
                  <a:schemeClr val="tx1"/>
                </a:solidFill>
                <a:latin typeface="Calibri" panose="020F0502020204030204" pitchFamily="34" charset="0"/>
                <a:cs typeface="Calibri" panose="020F0502020204030204" pitchFamily="34" charset="0"/>
              </a:rPr>
              <a:t>sectionalizer</a:t>
            </a:r>
            <a:r>
              <a:rPr lang="en-US" sz="1800" dirty="0">
                <a:solidFill>
                  <a:schemeClr val="tx1"/>
                </a:solidFill>
                <a:latin typeface="Calibri" panose="020F0502020204030204" pitchFamily="34" charset="0"/>
                <a:cs typeface="Calibri" panose="020F0502020204030204" pitchFamily="34" charset="0"/>
              </a:rPr>
              <a:t> for every lateral in the system is cost prohibitive.</a:t>
            </a: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Laterals do not have a tie point at the end to connect to other feeders.</a:t>
            </a:r>
          </a:p>
          <a:p>
            <a:pPr algn="just">
              <a:buFont typeface="Arial" panose="020B0604020202020204" pitchFamily="34" charset="0"/>
              <a:buChar char="•"/>
            </a:pPr>
            <a:r>
              <a:rPr lang="en-US" sz="1800" dirty="0">
                <a:solidFill>
                  <a:schemeClr val="tx1"/>
                </a:solidFill>
                <a:latin typeface="Calibri" panose="020F0502020204030204" pitchFamily="34" charset="0"/>
                <a:cs typeface="Calibri" panose="020F0502020204030204" pitchFamily="34" charset="0"/>
              </a:rPr>
              <a:t>Hence, techniques based on information from customers, such as trouble call analysis, are the best to locate faults on laterals. </a:t>
            </a:r>
            <a:endParaRPr lang="en-US" sz="1800" b="0" i="0" dirty="0">
              <a:solidFill>
                <a:schemeClr val="tx1"/>
              </a:solidFill>
              <a:effectLst/>
              <a:latin typeface="Calibri" panose="020F0502020204030204" pitchFamily="34" charset="0"/>
              <a:cs typeface="Calibri" panose="020F0502020204030204" pitchFamily="34" charset="0"/>
            </a:endParaRPr>
          </a:p>
          <a:p>
            <a:pPr algn="jus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Cost-prohibitive to replace fuses with remote-controlled sectionalizers on every lateral.</a:t>
            </a:r>
          </a:p>
          <a:p>
            <a:pPr marL="0" indent="0" algn="just">
              <a:buNone/>
            </a:pPr>
            <a:endParaRPr lang="en-US" sz="1800" b="0" i="0" dirty="0">
              <a:solidFill>
                <a:schemeClr val="tx1"/>
              </a:solidFill>
              <a:effectLst/>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8</a:t>
            </a:fld>
            <a:endParaRPr lang="en-US"/>
          </a:p>
        </p:txBody>
      </p:sp>
      <p:sp>
        <p:nvSpPr>
          <p:cNvPr id="6" name="Text Placeholder 4">
            <a:extLst>
              <a:ext uri="{FF2B5EF4-FFF2-40B4-BE49-F238E27FC236}">
                <a16:creationId xmlns:a16="http://schemas.microsoft.com/office/drawing/2014/main" id="{A698C227-C73C-46E7-B552-150C4E1E7313}"/>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1228532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DC4BD-FB08-433C-B5D7-CBE4D2550DBB}"/>
              </a:ext>
            </a:extLst>
          </p:cNvPr>
          <p:cNvSpPr>
            <a:spLocks noGrp="1"/>
          </p:cNvSpPr>
          <p:nvPr>
            <p:ph type="title"/>
          </p:nvPr>
        </p:nvSpPr>
        <p:spPr>
          <a:xfrm>
            <a:off x="457200" y="141244"/>
            <a:ext cx="8229600" cy="534590"/>
          </a:xfrm>
        </p:spPr>
        <p:txBody>
          <a:bodyPr/>
          <a:lstStyle/>
          <a:p>
            <a:r>
              <a:rPr lang="en-US" dirty="0"/>
              <a:t>1. 1 Trouble Call Analysis</a:t>
            </a:r>
          </a:p>
        </p:txBody>
      </p:sp>
      <p:sp>
        <p:nvSpPr>
          <p:cNvPr id="3" name="Content Placeholder 2">
            <a:extLst>
              <a:ext uri="{FF2B5EF4-FFF2-40B4-BE49-F238E27FC236}">
                <a16:creationId xmlns:a16="http://schemas.microsoft.com/office/drawing/2014/main" id="{BDFAA17D-C796-4EB6-8866-DEAC9DF6BF77}"/>
              </a:ext>
            </a:extLst>
          </p:cNvPr>
          <p:cNvSpPr>
            <a:spLocks noGrp="1"/>
          </p:cNvSpPr>
          <p:nvPr>
            <p:ph idx="1"/>
          </p:nvPr>
        </p:nvSpPr>
        <p:spPr>
          <a:xfrm>
            <a:off x="457200" y="688728"/>
            <a:ext cx="8229600" cy="5232606"/>
          </a:xfr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Trouble call analysis relies on customer calls to locate outages.</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Advances in telecommunications technology have improved the process.</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Number of customer calls varies depending on time of day and weather conditions. Night time outages receive fewer calls, impacting the accuracy of fault location. Initial call volume increases gradually for about 30 minutes during stormy conditions. Calls decrease significantly after approximately 90 minutes of prolonged outage.</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Utilities now dedicate multiple phone lines for customers to report outages.</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Web interfaces and phone databases allow customers to enter outage information.</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Data from customer calls is processed and displayed on system maps for fault location.</a:t>
            </a:r>
          </a:p>
          <a:p>
            <a:pPr algn="just">
              <a:spcAft>
                <a:spcPts val="1200"/>
              </a:spcAft>
              <a:buFont typeface="Arial" panose="020B0604020202020204" pitchFamily="34" charset="0"/>
              <a:buChar char="•"/>
            </a:pPr>
            <a:r>
              <a:rPr lang="en-US" sz="1800" b="0" i="0" dirty="0">
                <a:solidFill>
                  <a:schemeClr val="tx1"/>
                </a:solidFill>
                <a:effectLst/>
                <a:latin typeface="Calibri" panose="020F0502020204030204" pitchFamily="34" charset="0"/>
                <a:cs typeface="Calibri" panose="020F0502020204030204" pitchFamily="34" charset="0"/>
              </a:rPr>
              <a:t>In addition, trouble call analysis system monitors the progress of restoration and provides customers feedback on expected length of the outage.</a:t>
            </a:r>
          </a:p>
        </p:txBody>
      </p:sp>
      <p:sp>
        <p:nvSpPr>
          <p:cNvPr id="7" name="Slide Number Placeholder 6">
            <a:extLst>
              <a:ext uri="{FF2B5EF4-FFF2-40B4-BE49-F238E27FC236}">
                <a16:creationId xmlns:a16="http://schemas.microsoft.com/office/drawing/2014/main" id="{AF496C54-E97C-4B8D-85A6-D14E20A34FED}"/>
              </a:ext>
            </a:extLst>
          </p:cNvPr>
          <p:cNvSpPr>
            <a:spLocks noGrp="1"/>
          </p:cNvSpPr>
          <p:nvPr>
            <p:ph type="sldNum" sz="quarter" idx="12"/>
          </p:nvPr>
        </p:nvSpPr>
        <p:spPr/>
        <p:txBody>
          <a:bodyPr/>
          <a:lstStyle/>
          <a:p>
            <a:fld id="{98783A6C-F2E5-470E-8F07-6DF2D28172F3}" type="slidenum">
              <a:rPr lang="en-US" smtClean="0"/>
              <a:t>9</a:t>
            </a:fld>
            <a:endParaRPr lang="en-US"/>
          </a:p>
        </p:txBody>
      </p:sp>
      <p:sp>
        <p:nvSpPr>
          <p:cNvPr id="6" name="Text Placeholder 4">
            <a:extLst>
              <a:ext uri="{FF2B5EF4-FFF2-40B4-BE49-F238E27FC236}">
                <a16:creationId xmlns:a16="http://schemas.microsoft.com/office/drawing/2014/main" id="{5EFF94F1-E87E-4E3B-8C5A-23463BA40F40}"/>
              </a:ext>
            </a:extLst>
          </p:cNvPr>
          <p:cNvSpPr txBox="1">
            <a:spLocks/>
          </p:cNvSpPr>
          <p:nvPr/>
        </p:nvSpPr>
        <p:spPr>
          <a:xfrm>
            <a:off x="6858000" y="6340475"/>
            <a:ext cx="2209800" cy="381000"/>
          </a:xfrm>
        </p:spPr>
        <p:txBody>
          <a:bodyPr/>
          <a:ls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a:lstStyle>
          <a:p>
            <a:r>
              <a:rPr lang="en-US" sz="1600" b="1" dirty="0" err="1">
                <a:solidFill>
                  <a:schemeClr val="bg1"/>
                </a:solidFill>
                <a:latin typeface="Univers 65" charset="0"/>
              </a:rPr>
              <a:t>ECpE</a:t>
            </a:r>
            <a:r>
              <a:rPr lang="en-US" sz="1600" b="1" dirty="0">
                <a:solidFill>
                  <a:schemeClr val="bg1"/>
                </a:solidFill>
                <a:latin typeface="Univers 65" charset="0"/>
              </a:rPr>
              <a:t> Department</a:t>
            </a:r>
          </a:p>
          <a:p>
            <a:endParaRPr lang="en-US" dirty="0"/>
          </a:p>
        </p:txBody>
      </p:sp>
    </p:spTree>
    <p:extLst>
      <p:ext uri="{BB962C8B-B14F-4D97-AF65-F5344CB8AC3E}">
        <p14:creationId xmlns:p14="http://schemas.microsoft.com/office/powerpoint/2010/main" val="2267705591"/>
      </p:ext>
    </p:extLst>
  </p:cSld>
  <p:clrMapOvr>
    <a:masterClrMapping/>
  </p:clrMapOvr>
</p:sld>
</file>

<file path=ppt/theme/theme1.xml><?xml version="1.0" encoding="utf-8"?>
<a:theme xmlns:a="http://schemas.openxmlformats.org/drawingml/2006/main" name="PowerPoint">
  <a:themeElements>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Univers 67 CondensedBold"/>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
  <TotalTime>18468</TotalTime>
  <Words>7991</Words>
  <Application>Microsoft Macintosh PowerPoint</Application>
  <PresentationFormat>On-screen Show (4:3)</PresentationFormat>
  <Paragraphs>632</Paragraphs>
  <Slides>73</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73</vt:i4>
      </vt:variant>
    </vt:vector>
  </HeadingPairs>
  <TitlesOfParts>
    <vt:vector size="84" baseType="lpstr">
      <vt:lpstr>Univers 65</vt:lpstr>
      <vt:lpstr>Univers 67 CondensedBold</vt:lpstr>
      <vt:lpstr>Arial</vt:lpstr>
      <vt:lpstr>Calibri</vt:lpstr>
      <vt:lpstr>Cambria Math</vt:lpstr>
      <vt:lpstr>Courier New</vt:lpstr>
      <vt:lpstr>Geneva</vt:lpstr>
      <vt:lpstr>Times</vt:lpstr>
      <vt:lpstr>Times New Roman</vt:lpstr>
      <vt:lpstr>Wingdings</vt:lpstr>
      <vt:lpstr>PowerPoint</vt:lpstr>
      <vt:lpstr>Analysis of Distribution System Operation Functions </vt:lpstr>
      <vt:lpstr>Analysis of Distribution System Operation Functions</vt:lpstr>
      <vt:lpstr>Overview</vt:lpstr>
      <vt:lpstr>1. Outage Management</vt:lpstr>
      <vt:lpstr>1. Outage Management</vt:lpstr>
      <vt:lpstr>1. Outage Management</vt:lpstr>
      <vt:lpstr>1. Outage Management</vt:lpstr>
      <vt:lpstr>1. Outage Management</vt:lpstr>
      <vt:lpstr>1. 1 Trouble Call Analysis</vt:lpstr>
      <vt:lpstr>1. 1 Trouble Call Analysis</vt:lpstr>
      <vt:lpstr>1.1.1 Outage Location using Escalation Methods </vt:lpstr>
      <vt:lpstr>1.1.1 Outage Location using Escalation Methods </vt:lpstr>
      <vt:lpstr>1.1.2 Rule-Based Escalation</vt:lpstr>
      <vt:lpstr>1.1.2 Rule-Based Escalation</vt:lpstr>
      <vt:lpstr>1.1.2 Rule-Based Escalation</vt:lpstr>
      <vt:lpstr>1.1.2 Rule-Based Escalation</vt:lpstr>
      <vt:lpstr>1.1.2 Rule-Based Escalation</vt:lpstr>
      <vt:lpstr>1.1.2 Rule-Based Escalation</vt:lpstr>
      <vt:lpstr>1.1.2 Rule-Based Escalation</vt:lpstr>
      <vt:lpstr>1.1.2 Test Cases</vt:lpstr>
      <vt:lpstr>1.1.2 Test Cases</vt:lpstr>
      <vt:lpstr>1.1.2 Test Cases</vt:lpstr>
      <vt:lpstr>1.1.2 Test Cases</vt:lpstr>
      <vt:lpstr>1.1.2 Test Cases</vt:lpstr>
      <vt:lpstr>1.1.2 Test Cases</vt:lpstr>
      <vt:lpstr>1.1.2 Test Cases</vt:lpstr>
      <vt:lpstr>1.1.2 Test Cases</vt:lpstr>
      <vt:lpstr>1.1.2 Test Cases</vt:lpstr>
      <vt:lpstr>1.1.2 Test Cases</vt:lpstr>
      <vt:lpstr>1.3 Voltage and VAr Control      </vt:lpstr>
      <vt:lpstr>1.3.1 Load Tap Changer</vt:lpstr>
      <vt:lpstr>1.3.1 Load Tap Changer</vt:lpstr>
      <vt:lpstr>1.3.2 Line Regulators</vt:lpstr>
      <vt:lpstr>1.3.2 Line Regulators</vt:lpstr>
      <vt:lpstr>1.3.3 Capacitors</vt:lpstr>
      <vt:lpstr>1.3.3 Capacitors</vt:lpstr>
      <vt:lpstr>1.3.4 Capacitors Placement</vt:lpstr>
      <vt:lpstr>1.3.4 Capacitors Placement</vt:lpstr>
      <vt:lpstr>1.3.4 Capacitors Placement</vt:lpstr>
      <vt:lpstr>1.3.4 Capacitors Placement</vt:lpstr>
      <vt:lpstr>1.3.5 Capacitors Switching and Control</vt:lpstr>
      <vt:lpstr>1.4 Distribution System Reconfiguration</vt:lpstr>
      <vt:lpstr>1.4 Distribution System Reconfiguration</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1.4.1 Multi-Objective Reconfiguration Problem</vt:lpstr>
      <vt:lpstr>1.5 Distribution System Restoration</vt:lpstr>
      <vt:lpstr>1.5.1 Step-by-Step Restoration</vt:lpstr>
      <vt:lpstr>1.5.1 Step-by-Step Restoration</vt:lpstr>
      <vt:lpstr>1.5.1 Step-by-Step Restoration</vt:lpstr>
      <vt:lpstr>1.5.1 Step-by-Step Restoration</vt:lpstr>
      <vt:lpstr>1.5.1 Step-by-Step Restoration</vt:lpstr>
      <vt:lpstr>1.5.1 Step-by-Step Restoration</vt:lpstr>
      <vt:lpstr>1.5.1 Step-by-Step Restoration</vt:lpstr>
      <vt:lpstr>1.5.2 Restoration Times</vt:lpstr>
      <vt:lpstr>1.5.2 Restoration Times</vt:lpstr>
      <vt:lpstr>1.5.3 Derivation of Restoration Times</vt:lpstr>
      <vt:lpstr>1.5.3 Derivation of Restoration Times</vt:lpstr>
      <vt:lpstr>1.5.3 Derivation of Restoration Times</vt:lpstr>
      <vt:lpstr>1.5.4 Optimal Operation and Design for Restoration During CLPU</vt:lpstr>
      <vt:lpstr>1.5.4.1 Thermally Limited System</vt:lpstr>
      <vt:lpstr>1.5.4.1 Thermally Limited System</vt:lpstr>
      <vt:lpstr>1.5.4.1 Thermally Limited System</vt:lpstr>
      <vt:lpstr>1.5.4.1 Thermally Limited System</vt:lpstr>
      <vt:lpstr>1.5.4.1 Thermally Limited System</vt:lpstr>
      <vt:lpstr>1.5.4.2 Voltage Drop Limited System</vt:lpstr>
      <vt:lpstr>1.5.4.2 Voltage Drop Limited System</vt:lpstr>
      <vt:lpstr>1.5.4.2 Voltage Drop Limited System</vt:lpstr>
      <vt:lpstr>Thank You!</vt:lpstr>
    </vt:vector>
  </TitlesOfParts>
  <Company>Iowa State University of Science and Technology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 453 </dc:title>
  <dc:creator>Tiwari, Prashant [E CPE]</dc:creator>
  <cp:lastModifiedBy>Wang, Zhaoyu [E CPE]</cp:lastModifiedBy>
  <cp:revision>66</cp:revision>
  <dcterms:created xsi:type="dcterms:W3CDTF">2022-12-20T23:57:39Z</dcterms:created>
  <dcterms:modified xsi:type="dcterms:W3CDTF">2023-10-12T15:28:57Z</dcterms:modified>
</cp:coreProperties>
</file>